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omments/modernComment_184_B492C9E5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56" r:id="rId2"/>
  </p:sldMasterIdLst>
  <p:notesMasterIdLst>
    <p:notesMasterId r:id="rId7"/>
  </p:notesMasterIdLst>
  <p:handoutMasterIdLst>
    <p:handoutMasterId r:id="rId8"/>
  </p:handoutMasterIdLst>
  <p:sldIdLst>
    <p:sldId id="376" r:id="rId3"/>
    <p:sldId id="381" r:id="rId4"/>
    <p:sldId id="387" r:id="rId5"/>
    <p:sldId id="388" r:id="rId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Palatino Linotype" panose="02040502050505030304" pitchFamily="18" charset="0"/>
      <p:regular r:id="rId13"/>
      <p:bold r:id="rId14"/>
      <p:italic r:id="rId15"/>
      <p:boldItalic r:id="rId16"/>
    </p:embeddedFont>
    <p:embeddedFont>
      <p:font typeface="Roboto" panose="02000000000000000000" pitchFamily="2" charset="0"/>
      <p:regular r:id="rId17"/>
      <p:bold r:id="rId18"/>
      <p:italic r:id="rId19"/>
      <p:boldItalic r:id="rId20"/>
    </p:embeddedFont>
    <p:embeddedFont>
      <p:font typeface="Roboto Condensed" panose="02000000000000000000" pitchFamily="2" charset="0"/>
      <p:regular r:id="rId21"/>
      <p:bold r:id="rId22"/>
      <p:italic r:id="rId23"/>
      <p:boldItalic r:id="rId2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3162" userDrawn="1">
          <p15:clr>
            <a:srgbClr val="A4A3A4"/>
          </p15:clr>
        </p15:guide>
        <p15:guide id="3" orient="horz" pos="2414" userDrawn="1">
          <p15:clr>
            <a:srgbClr val="A4A3A4"/>
          </p15:clr>
        </p15:guide>
        <p15:guide id="5" orient="horz" pos="2867" userDrawn="1">
          <p15:clr>
            <a:srgbClr val="A4A3A4"/>
          </p15:clr>
        </p15:guide>
        <p15:guide id="6" orient="horz" pos="282">
          <p15:clr>
            <a:srgbClr val="A4A3A4"/>
          </p15:clr>
        </p15:guide>
        <p15:guide id="7" orient="horz" pos="696">
          <p15:clr>
            <a:srgbClr val="A4A3A4"/>
          </p15:clr>
        </p15:guide>
        <p15:guide id="8" orient="horz" pos="2709" userDrawn="1">
          <p15:clr>
            <a:srgbClr val="A4A3A4"/>
          </p15:clr>
        </p15:guide>
        <p15:guide id="9" pos="2018">
          <p15:clr>
            <a:srgbClr val="A4A3A4"/>
          </p15:clr>
        </p15:guide>
        <p15:guide id="10" pos="1723" userDrawn="1">
          <p15:clr>
            <a:srgbClr val="A4A3A4"/>
          </p15:clr>
        </p15:guide>
        <p15:guide id="11" pos="5474">
          <p15:clr>
            <a:srgbClr val="A4A3A4"/>
          </p15:clr>
        </p15:guide>
        <p15:guide id="12" pos="295" userDrawn="1">
          <p15:clr>
            <a:srgbClr val="A4A3A4"/>
          </p15:clr>
        </p15:guide>
        <p15:guide id="13" pos="4033">
          <p15:clr>
            <a:srgbClr val="A4A3A4"/>
          </p15:clr>
        </p15:guide>
        <p15:guide id="14" pos="3745">
          <p15:clr>
            <a:srgbClr val="A4A3A4"/>
          </p15:clr>
        </p15:guide>
        <p15:guide id="15" pos="3170">
          <p15:clr>
            <a:srgbClr val="A4A3A4"/>
          </p15:clr>
        </p15:guide>
        <p15:guide id="16" pos="577">
          <p15:clr>
            <a:srgbClr val="A4A3A4"/>
          </p15:clr>
        </p15:guide>
        <p15:guide id="17" pos="864">
          <p15:clr>
            <a:srgbClr val="A4A3A4"/>
          </p15:clr>
        </p15:guide>
        <p15:guide id="18" pos="1156" userDrawn="1">
          <p15:clr>
            <a:srgbClr val="A4A3A4"/>
          </p15:clr>
        </p15:guide>
        <p15:guide id="19" pos="1443">
          <p15:clr>
            <a:srgbClr val="A4A3A4"/>
          </p15:clr>
        </p15:guide>
        <p15:guide id="20" pos="2312">
          <p15:clr>
            <a:srgbClr val="A4A3A4"/>
          </p15:clr>
        </p15:guide>
        <p15:guide id="21" pos="2595">
          <p15:clr>
            <a:srgbClr val="A4A3A4"/>
          </p15:clr>
        </p15:guide>
        <p15:guide id="22" pos="2880" userDrawn="1">
          <p15:clr>
            <a:srgbClr val="A4A3A4"/>
          </p15:clr>
        </p15:guide>
        <p15:guide id="23" pos="3458">
          <p15:clr>
            <a:srgbClr val="A4A3A4"/>
          </p15:clr>
        </p15:guide>
        <p15:guide id="25" pos="4604" userDrawn="1">
          <p15:clr>
            <a:srgbClr val="A4A3A4"/>
          </p15:clr>
        </p15:guide>
        <p15:guide id="26" pos="4899">
          <p15:clr>
            <a:srgbClr val="A4A3A4"/>
          </p15:clr>
        </p15:guide>
        <p15:guide id="27" pos="5186">
          <p15:clr>
            <a:srgbClr val="A4A3A4"/>
          </p15:clr>
        </p15:guide>
        <p15:guide id="28" orient="horz" pos="3153">
          <p15:clr>
            <a:srgbClr val="A4A3A4"/>
          </p15:clr>
        </p15:guide>
        <p15:guide id="29" orient="horz" pos="2836">
          <p15:clr>
            <a:srgbClr val="A4A3A4"/>
          </p15:clr>
        </p15:guide>
        <p15:guide id="30" pos="43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24ED26D-7D39-940F-DAB2-27147652425A}" name="sophie.elly.ewers" initials="s" userId="S::sophie.elly.ewers@uni-jena.de::be60b035-036d-413b-9e84-f39067da079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orian.wagner" initials="f" lastIdx="1" clrIdx="0">
    <p:extLst>
      <p:ext uri="{19B8F6BF-5375-455C-9EA6-DF929625EA0E}">
        <p15:presenceInfo xmlns:p15="http://schemas.microsoft.com/office/powerpoint/2012/main" userId="S::florian.wagner@uni-jena.de::3f48fa0e-d920-4ff0-b9cf-b0dd484a5d24" providerId="AD"/>
      </p:ext>
    </p:extLst>
  </p:cmAuthor>
  <p:cmAuthor id="2" name="Ronja Ehrhardt" initials="RE" lastIdx="9" clrIdx="1">
    <p:extLst>
      <p:ext uri="{19B8F6BF-5375-455C-9EA6-DF929625EA0E}">
        <p15:presenceInfo xmlns:p15="http://schemas.microsoft.com/office/powerpoint/2012/main" userId="0a2527b9431a281b" providerId="Windows Live"/>
      </p:ext>
    </p:extLst>
  </p:cmAuthor>
  <p:cmAuthor id="3" name="philipp.kramer" initials="p" lastIdx="1" clrIdx="2">
    <p:extLst>
      <p:ext uri="{19B8F6BF-5375-455C-9EA6-DF929625EA0E}">
        <p15:presenceInfo xmlns:p15="http://schemas.microsoft.com/office/powerpoint/2012/main" userId="S::philipp.kramer@uni-jena.de::658a07bb-f2f0-4be0-ab9a-3b04c45385f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5D"/>
    <a:srgbClr val="FFFFFF"/>
    <a:srgbClr val="BD9F21"/>
    <a:srgbClr val="FFC864"/>
    <a:srgbClr val="FFBE64"/>
    <a:srgbClr val="F0AA46"/>
    <a:srgbClr val="F0A050"/>
    <a:srgbClr val="FFB464"/>
    <a:srgbClr val="FABE5A"/>
    <a:srgbClr val="F0A0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30" autoAdjust="0"/>
    <p:restoredTop sz="91810" autoAdjust="0"/>
  </p:normalViewPr>
  <p:slideViewPr>
    <p:cSldViewPr snapToGrid="0" snapToObjects="1">
      <p:cViewPr varScale="1">
        <p:scale>
          <a:sx n="91" d="100"/>
          <a:sy n="91" d="100"/>
        </p:scale>
        <p:origin x="204" y="60"/>
      </p:cViewPr>
      <p:guideLst>
        <p:guide orient="horz" pos="1620"/>
        <p:guide orient="horz" pos="3162"/>
        <p:guide orient="horz" pos="2414"/>
        <p:guide orient="horz" pos="2867"/>
        <p:guide orient="horz" pos="282"/>
        <p:guide orient="horz" pos="696"/>
        <p:guide orient="horz" pos="2709"/>
        <p:guide pos="2018"/>
        <p:guide pos="1723"/>
        <p:guide pos="5474"/>
        <p:guide pos="295"/>
        <p:guide pos="4033"/>
        <p:guide pos="3745"/>
        <p:guide pos="3170"/>
        <p:guide pos="577"/>
        <p:guide pos="864"/>
        <p:guide pos="1156"/>
        <p:guide pos="1443"/>
        <p:guide pos="2312"/>
        <p:guide pos="2595"/>
        <p:guide pos="2880"/>
        <p:guide pos="3458"/>
        <p:guide pos="4604"/>
        <p:guide pos="4899"/>
        <p:guide pos="5186"/>
        <p:guide orient="horz" pos="3153"/>
        <p:guide orient="horz" pos="2836"/>
        <p:guide pos="43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13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comments/modernComment_184_B492C9E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33E832B-0041-4B1F-BC88-7106E678603C}" authorId="{124ED26D-7D39-940F-DAB2-27147652425A}" created="2023-10-02T12:07:43.048">
    <pc:sldMkLst xmlns:pc="http://schemas.microsoft.com/office/powerpoint/2013/main/command">
      <pc:docMk/>
      <pc:sldMk cId="3029518821" sldId="388"/>
    </pc:sldMkLst>
    <p188:txBody>
      <a:bodyPr/>
      <a:lstStyle/>
      <a:p>
        <a:r>
          <a:rPr lang="de-DE"/>
          <a:t>Auch diese Folie kann ggf. gelöscht werden, weil die Angaben auch auf unserer Website stehen. Ich lasse sie aber erstmal drin, weil ich sie ganz übersichtlich finde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642F8-4030-468B-846F-DE3B6AB6CE0D}" type="datetimeFigureOut">
              <a:rPr lang="de-DE" smtClean="0"/>
              <a:t>28.11.2023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AA542-7317-4AC6-A4A4-9C0CA74357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496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B2040-EA4D-4002-BC41-13AC0377AF84}" type="datetimeFigureOut">
              <a:rPr lang="de-DE" smtClean="0"/>
              <a:t>28.11.2023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ADD7A-5464-40FD-B5CC-4CA36D7CC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530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ADD7A-5464-40FD-B5CC-4CA36D7CC1F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311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832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4500000"/>
            <a:ext cx="4572000" cy="39600"/>
          </a:xfrm>
          <a:prstGeom prst="rect">
            <a:avLst/>
          </a:prstGeom>
        </p:spPr>
      </p:pic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3521641" y="4884574"/>
            <a:ext cx="5165952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mtClean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endParaRPr lang="de-DE" dirty="0">
              <a:solidFill>
                <a:srgbClr val="002F5D"/>
              </a:solidFill>
              <a:latin typeface="Roboto Condensed" pitchFamily="2" charset="0"/>
              <a:ea typeface="Roboto Condense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441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derseite für große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4312920"/>
            <a:ext cx="9144000" cy="891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22" y="4644000"/>
            <a:ext cx="104590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72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s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999580" y="4708618"/>
            <a:ext cx="5688013" cy="144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90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Name des Referenten, Funktion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3521641" y="4873424"/>
            <a:ext cx="5165952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z="750" smtClean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endParaRPr lang="de-DE" sz="750" dirty="0">
              <a:solidFill>
                <a:srgbClr val="002F5D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sp>
        <p:nvSpPr>
          <p:cNvPr id="8" name="Rechteck 7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10" name="Grafik 9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3" y="4500000"/>
            <a:ext cx="4572000" cy="3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047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160">
          <p15:clr>
            <a:srgbClr val="FBAE40"/>
          </p15:clr>
        </p15:guide>
        <p15:guide id="3" pos="3453">
          <p15:clr>
            <a:srgbClr val="FBAE40"/>
          </p15:clr>
        </p15:guide>
        <p15:guide id="5" pos="3674">
          <p15:clr>
            <a:srgbClr val="FBAE40"/>
          </p15:clr>
        </p15:guide>
        <p15:guide id="6" pos="3895">
          <p15:clr>
            <a:srgbClr val="FBAE40"/>
          </p15:clr>
        </p15:guide>
        <p15:guide id="7" pos="3232">
          <p15:clr>
            <a:srgbClr val="FBAE40"/>
          </p15:clr>
        </p15:guide>
        <p15:guide id="8" pos="3028">
          <p15:clr>
            <a:srgbClr val="FBAE40"/>
          </p15:clr>
        </p15:guide>
        <p15:guide id="9" pos="2807">
          <p15:clr>
            <a:srgbClr val="FBAE40"/>
          </p15:clr>
        </p15:guide>
        <p15:guide id="10" pos="2585">
          <p15:clr>
            <a:srgbClr val="FBAE40"/>
          </p15:clr>
        </p15:guide>
        <p15:guide id="11" pos="2364">
          <p15:clr>
            <a:srgbClr val="FBAE40"/>
          </p15:clr>
        </p15:guide>
        <p15:guide id="12" pos="1956">
          <p15:clr>
            <a:srgbClr val="FBAE40"/>
          </p15:clr>
        </p15:guide>
        <p15:guide id="13" pos="1735">
          <p15:clr>
            <a:srgbClr val="FBAE40"/>
          </p15:clr>
        </p15:guide>
        <p15:guide id="14" pos="1514">
          <p15:clr>
            <a:srgbClr val="FBAE40"/>
          </p15:clr>
        </p15:guide>
        <p15:guide id="16" pos="221">
          <p15:clr>
            <a:srgbClr val="FBAE40"/>
          </p15:clr>
        </p15:guide>
        <p15:guide id="17" pos="425">
          <p15:clr>
            <a:srgbClr val="FBAE40"/>
          </p15:clr>
        </p15:guide>
        <p15:guide id="18" pos="647">
          <p15:clr>
            <a:srgbClr val="FBAE40"/>
          </p15:clr>
        </p15:guide>
        <p15:guide id="19" pos="867">
          <p15:clr>
            <a:srgbClr val="FBAE40"/>
          </p15:clr>
        </p15:guide>
        <p15:guide id="20" pos="1088">
          <p15:clr>
            <a:srgbClr val="FBAE40"/>
          </p15:clr>
        </p15:guide>
        <p15:guide id="21" pos="1292">
          <p15:clr>
            <a:srgbClr val="FBAE40"/>
          </p15:clr>
        </p15:guide>
        <p15:guide id="22" pos="4099">
          <p15:clr>
            <a:srgbClr val="FBAE40"/>
          </p15:clr>
        </p15:guide>
        <p15:guide id="23" orient="horz" pos="237">
          <p15:clr>
            <a:srgbClr val="FBAE40"/>
          </p15:clr>
        </p15:guide>
        <p15:guide id="24" orient="horz" pos="2595">
          <p15:clr>
            <a:srgbClr val="FBAE40"/>
          </p15:clr>
        </p15:guide>
        <p15:guide id="25" orient="horz" pos="531">
          <p15:clr>
            <a:srgbClr val="FBAE40"/>
          </p15:clr>
        </p15:guide>
        <p15:guide id="26" orient="horz" pos="713">
          <p15:clr>
            <a:srgbClr val="FBAE40"/>
          </p15:clr>
        </p15:guide>
        <p15:guide id="27" orient="horz" pos="89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rgbClr val="BD9F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4500000"/>
            <a:ext cx="4572000" cy="39600"/>
          </a:xfrm>
          <a:prstGeom prst="rect">
            <a:avLst/>
          </a:prstGeom>
        </p:spPr>
      </p:pic>
      <p:sp>
        <p:nvSpPr>
          <p:cNvPr id="9" name="Textplatzhalter 24"/>
          <p:cNvSpPr txBox="1">
            <a:spLocks/>
          </p:cNvSpPr>
          <p:nvPr userDrawn="1"/>
        </p:nvSpPr>
        <p:spPr>
          <a:xfrm>
            <a:off x="2999580" y="4722575"/>
            <a:ext cx="5688013" cy="144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lang="de-DE" sz="1000" kern="120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FFFFFF"/>
                </a:solidFill>
              </a:rPr>
              <a:t>Name des Referenten, Funktion</a:t>
            </a:r>
          </a:p>
        </p:txBody>
      </p:sp>
      <p:sp>
        <p:nvSpPr>
          <p:cNvPr id="10" name="Textplatzhalter 24"/>
          <p:cNvSpPr txBox="1">
            <a:spLocks/>
          </p:cNvSpPr>
          <p:nvPr userDrawn="1"/>
        </p:nvSpPr>
        <p:spPr>
          <a:xfrm>
            <a:off x="3521641" y="4884574"/>
            <a:ext cx="5165952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r>
              <a:rPr lang="de-DE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/ 15</a:t>
            </a:r>
          </a:p>
        </p:txBody>
      </p:sp>
    </p:spTree>
    <p:extLst>
      <p:ext uri="{BB962C8B-B14F-4D97-AF65-F5344CB8AC3E}">
        <p14:creationId xmlns:p14="http://schemas.microsoft.com/office/powerpoint/2010/main" val="191046307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4312920"/>
            <a:ext cx="9144000" cy="891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22" y="4644000"/>
            <a:ext cx="104590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46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»Fünfte Ebene mit Anführungszeichen«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1" y="4500000"/>
            <a:ext cx="9144000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22" y="4644000"/>
            <a:ext cx="104590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2999580" y="4719770"/>
            <a:ext cx="5688013" cy="144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lang="de-DE" sz="1000" kern="1200" baseline="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1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Zentrum für Lehrerbildung und Bildungsforschung der Friedrich-Schiller-Universität Jena</a:t>
            </a:r>
          </a:p>
        </p:txBody>
      </p:sp>
    </p:spTree>
    <p:extLst>
      <p:ext uri="{BB962C8B-B14F-4D97-AF65-F5344CB8AC3E}">
        <p14:creationId xmlns:p14="http://schemas.microsoft.com/office/powerpoint/2010/main" val="158452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62" r:id="rId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kern="1200" spc="20" baseline="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2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1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-1" y="4500000"/>
            <a:ext cx="9144000" cy="648000"/>
          </a:xfrm>
          <a:prstGeom prst="rect">
            <a:avLst/>
          </a:prstGeom>
          <a:solidFill>
            <a:srgbClr val="002F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22" y="4644000"/>
            <a:ext cx="104590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T:\mav\Corporate Design\Originaldaten\CD_FSU\Logo\! Redesign_Logo\Logo NEU\Uni_Schriftzug_weiss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34" y="4644000"/>
            <a:ext cx="104676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itelplatzhalt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lvl="0" indent="0" algn="l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»Fünfte Ebene mit Anführungszeichen«</a:t>
            </a:r>
          </a:p>
        </p:txBody>
      </p:sp>
    </p:spTree>
    <p:extLst>
      <p:ext uri="{BB962C8B-B14F-4D97-AF65-F5344CB8AC3E}">
        <p14:creationId xmlns:p14="http://schemas.microsoft.com/office/powerpoint/2010/main" val="319884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kern="1200" spc="10" baseline="0">
          <a:solidFill>
            <a:srgbClr val="002F5D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de-DE" sz="2200" kern="1200" dirty="0" smtClean="0">
          <a:solidFill>
            <a:srgbClr val="002F5D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002F5D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rgbClr val="002F5D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1100" kern="1200">
          <a:solidFill>
            <a:srgbClr val="002F5D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rgbClr val="002F5D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hyperlink" Target="https://www.zlb.uni-jena.de/internationales/lehramt-international-ideas" TargetMode="Externa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84_B492C9E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60175"/>
            <a:ext cx="9144000" cy="451008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6EE98EB4-E050-4376-BFB7-B60052866C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451" y="4707836"/>
            <a:ext cx="2632295" cy="189695"/>
          </a:xfrm>
          <a:prstGeom prst="rect">
            <a:avLst/>
          </a:prstGeom>
        </p:spPr>
      </p:pic>
      <p:grpSp>
        <p:nvGrpSpPr>
          <p:cNvPr id="2" name="Gruppieren 1"/>
          <p:cNvGrpSpPr/>
          <p:nvPr/>
        </p:nvGrpSpPr>
        <p:grpSpPr>
          <a:xfrm>
            <a:off x="510188" y="1936801"/>
            <a:ext cx="4103687" cy="2051283"/>
            <a:chOff x="510188" y="3042393"/>
            <a:chExt cx="4103687" cy="982407"/>
          </a:xfrm>
        </p:grpSpPr>
        <p:sp>
          <p:nvSpPr>
            <p:cNvPr id="10" name="Rechteck 9"/>
            <p:cNvSpPr/>
            <p:nvPr/>
          </p:nvSpPr>
          <p:spPr>
            <a:xfrm>
              <a:off x="510188" y="3042393"/>
              <a:ext cx="4103687" cy="982407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  <a:cs typeface="+mn-cs"/>
              </a:endParaRPr>
            </a:p>
          </p:txBody>
        </p:sp>
        <p:cxnSp>
          <p:nvCxnSpPr>
            <p:cNvPr id="11" name="Gerade Verbindung 8"/>
            <p:cNvCxnSpPr/>
            <p:nvPr/>
          </p:nvCxnSpPr>
          <p:spPr>
            <a:xfrm>
              <a:off x="630756" y="3165988"/>
              <a:ext cx="455612" cy="0"/>
            </a:xfrm>
            <a:prstGeom prst="line">
              <a:avLst/>
            </a:prstGeom>
            <a:ln w="44450">
              <a:solidFill>
                <a:srgbClr val="002F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/>
            <p:cNvSpPr txBox="1"/>
            <p:nvPr/>
          </p:nvSpPr>
          <p:spPr>
            <a:xfrm>
              <a:off x="630755" y="3228483"/>
              <a:ext cx="3983119" cy="7382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IDEAS – </a:t>
              </a: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nterkulturalität und </a:t>
              </a: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iversität </a:t>
              </a: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rfahren durch </a:t>
              </a: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uslands</a:t>
              </a: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tudien </a:t>
              </a:r>
              <a:endParaRPr lang="de-DE" sz="1400" dirty="0">
                <a:solidFill>
                  <a:srgbClr val="002F5D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2F5D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dirty="0">
                  <a:solidFill>
                    <a:srgbClr val="002F5D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Kontakt: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2F5D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F5D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ideas@uni-jena.de</a:t>
              </a:r>
            </a:p>
            <a:p>
              <a:pPr lvl="0">
                <a:defRPr/>
              </a:pPr>
              <a:r>
                <a:rPr lang="de-DE" sz="1100" dirty="0">
                  <a:solidFill>
                    <a:srgbClr val="002F5D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hlinkClick r:id="rId5"/>
                </a:rPr>
                <a:t>https://www.zlb.uni-jena.de/internationales/lehramt-international-ideas</a:t>
              </a:r>
              <a:r>
                <a:rPr lang="de-DE" sz="1100" dirty="0">
                  <a:solidFill>
                    <a:srgbClr val="002F5D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</a:t>
              </a:r>
              <a:endPara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rgbClr val="002F5D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2F5D"/>
                </a:solidFill>
                <a:effectLst/>
                <a:uLnTx/>
                <a:uFillTx/>
                <a:latin typeface="Roboto Condensed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4FD7D2E5-9E57-3637-BE1A-265FDB4D25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2048" y="267262"/>
            <a:ext cx="1499250" cy="192760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017421F-7837-8E39-C148-AD252699775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202" r="5790"/>
          <a:stretch/>
        </p:blipFill>
        <p:spPr>
          <a:xfrm>
            <a:off x="7193024" y="255003"/>
            <a:ext cx="1508785" cy="193986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023A5E1-C763-1934-FB79-56B576BBA8C1}"/>
              </a:ext>
            </a:extLst>
          </p:cNvPr>
          <p:cNvSpPr txBox="1"/>
          <p:nvPr/>
        </p:nvSpPr>
        <p:spPr>
          <a:xfrm>
            <a:off x="5643680" y="2377667"/>
            <a:ext cx="2726030" cy="68480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Sophie Elly Ewers &amp; Philipp Kramer</a:t>
            </a:r>
          </a:p>
          <a:p>
            <a:r>
              <a:rPr lang="de-DE" sz="105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Projektkoordination</a:t>
            </a:r>
            <a:endParaRPr lang="de-DE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027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3211083" y="445222"/>
            <a:ext cx="5478891" cy="3896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tabLst>
                <a:tab pos="1074738" algn="l"/>
              </a:tabLst>
            </a:pPr>
            <a:r>
              <a:rPr lang="de-DE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Ziele des Projekts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211084" y="1094514"/>
            <a:ext cx="4557043" cy="29014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400" i="1" noProof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Trotz Lehramt ins Ausland?! Interkulturalität und Diversität hautnah erfahren!</a:t>
            </a:r>
          </a:p>
          <a:p>
            <a:endParaRPr lang="de-DE" sz="1400" i="1" noProof="1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noProof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Gezielte Förderung der Internationalisierung des </a:t>
            </a:r>
            <a:r>
              <a:rPr lang="de-DE" sz="1400" b="1" noProof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Lehramts </a:t>
            </a:r>
            <a:endParaRPr lang="de-DE" sz="1400" noProof="1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noProof="1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noProof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Sensibilisierung für Interkulturalität und Diversität im Klassenzimmer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noProof="1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noProof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Maßnahmen </a:t>
            </a:r>
            <a:r>
              <a:rPr lang="de-DE" sz="1400" i="1" noProof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at Home </a:t>
            </a:r>
            <a:r>
              <a:rPr lang="de-DE" sz="1400" noProof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und </a:t>
            </a:r>
            <a:r>
              <a:rPr lang="de-DE" sz="1400" i="1" noProof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abroad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i="1" noProof="1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noProof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Instagram: lehrerbildung_jena</a:t>
            </a:r>
          </a:p>
          <a:p>
            <a:pPr>
              <a:buClr>
                <a:schemeClr val="accent1"/>
              </a:buClr>
            </a:pPr>
            <a:endParaRPr lang="de-DE" altLang="de-DE" sz="1400" dirty="0">
              <a:solidFill>
                <a:srgbClr val="002350"/>
              </a:solidFill>
            </a:endParaRPr>
          </a:p>
        </p:txBody>
      </p:sp>
      <p:cxnSp>
        <p:nvCxnSpPr>
          <p:cNvPr id="23" name="Gerade Verbindung 6"/>
          <p:cNvCxnSpPr/>
          <p:nvPr/>
        </p:nvCxnSpPr>
        <p:spPr>
          <a:xfrm>
            <a:off x="-32084" y="1517482"/>
            <a:ext cx="28314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3211715" y="352768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6"/>
          <p:cNvCxnSpPr/>
          <p:nvPr/>
        </p:nvCxnSpPr>
        <p:spPr>
          <a:xfrm>
            <a:off x="-13774" y="3013889"/>
            <a:ext cx="28131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8" descr="Bildergebnis fÃ¼r Tbilisi State University">
            <a:extLst>
              <a:ext uri="{FF2B5EF4-FFF2-40B4-BE49-F238E27FC236}">
                <a16:creationId xmlns:a16="http://schemas.microsoft.com/office/drawing/2014/main" id="{1517AA00-3F59-4475-A839-CDED5841B8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0"/>
          <a:stretch/>
        </p:blipFill>
        <p:spPr bwMode="auto">
          <a:xfrm>
            <a:off x="3061" y="16596"/>
            <a:ext cx="2718539" cy="143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Bildergebnis fÃ¼r university of montreal">
            <a:extLst>
              <a:ext uri="{FF2B5EF4-FFF2-40B4-BE49-F238E27FC236}">
                <a16:creationId xmlns:a16="http://schemas.microsoft.com/office/drawing/2014/main" id="{A21113C0-C93C-44D2-9CD6-BE415C2A1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" y="1472271"/>
            <a:ext cx="2714181" cy="170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Bildergebnis fÃ¼r university of barcelona">
            <a:extLst>
              <a:ext uri="{FF2B5EF4-FFF2-40B4-BE49-F238E27FC236}">
                <a16:creationId xmlns:a16="http://schemas.microsoft.com/office/drawing/2014/main" id="{89D52FE1-1AC2-4009-8619-D237E2DF7A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36"/>
          <a:stretch/>
        </p:blipFill>
        <p:spPr bwMode="auto">
          <a:xfrm>
            <a:off x="3061" y="3193689"/>
            <a:ext cx="2715467" cy="129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631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Screenshot, Wasser, Website enthält.&#10;&#10;Automatisch generierte Beschreibung">
            <a:extLst>
              <a:ext uri="{FF2B5EF4-FFF2-40B4-BE49-F238E27FC236}">
                <a16:creationId xmlns:a16="http://schemas.microsoft.com/office/drawing/2014/main" id="{F33BD95C-8F9F-1152-845F-1A48C9FC4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0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88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19AB5C9F-F379-1665-055D-60F4312C3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1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518821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3"/>
    </p:ext>
  </p:extLst>
</p:sld>
</file>

<file path=ppt/theme/theme1.xml><?xml version="1.0" encoding="utf-8"?>
<a:theme xmlns:a="http://schemas.openxmlformats.org/drawingml/2006/main" name="Universität Jena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versität">
      <a:majorFont>
        <a:latin typeface="Palatino nova Medium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</Words>
  <Application>Microsoft Office PowerPoint</Application>
  <PresentationFormat>Bildschirmpräsentation (16:9)</PresentationFormat>
  <Paragraphs>19</Paragraphs>
  <Slides>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12" baseType="lpstr">
      <vt:lpstr>Calibri</vt:lpstr>
      <vt:lpstr>Roboto Condensed</vt:lpstr>
      <vt:lpstr>Arial</vt:lpstr>
      <vt:lpstr>Roboto</vt:lpstr>
      <vt:lpstr>Palatino Linotype</vt:lpstr>
      <vt:lpstr>Wingdings</vt:lpstr>
      <vt:lpstr>Universität Jena</vt:lpstr>
      <vt:lpstr>Benutzerdefiniertes Design</vt:lpstr>
      <vt:lpstr>PowerPoint-Präsentation</vt:lpstr>
      <vt:lpstr>PowerPoint-Präsentation</vt:lpstr>
      <vt:lpstr>PowerPoint-Präsentation</vt:lpstr>
      <vt:lpstr>PowerPoint-Präsentation</vt:lpstr>
    </vt:vector>
  </TitlesOfParts>
  <Company>FSU Jena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Liana Franke</dc:creator>
  <cp:lastModifiedBy>Maria Ramirez Antia</cp:lastModifiedBy>
  <cp:revision>468</cp:revision>
  <cp:lastPrinted>2017-04-12T09:06:57Z</cp:lastPrinted>
  <dcterms:created xsi:type="dcterms:W3CDTF">2017-03-23T10:34:48Z</dcterms:created>
  <dcterms:modified xsi:type="dcterms:W3CDTF">2023-11-28T11:48:36Z</dcterms:modified>
</cp:coreProperties>
</file>