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55" r:id="rId2"/>
  </p:sldMasterIdLst>
  <p:notesMasterIdLst>
    <p:notesMasterId r:id="rId18"/>
  </p:notesMasterIdLst>
  <p:handoutMasterIdLst>
    <p:handoutMasterId r:id="rId19"/>
  </p:handoutMasterIdLst>
  <p:sldIdLst>
    <p:sldId id="257" r:id="rId3"/>
    <p:sldId id="258" r:id="rId4"/>
    <p:sldId id="281" r:id="rId5"/>
    <p:sldId id="264" r:id="rId6"/>
    <p:sldId id="260" r:id="rId7"/>
    <p:sldId id="277" r:id="rId8"/>
    <p:sldId id="287" r:id="rId9"/>
    <p:sldId id="288" r:id="rId10"/>
    <p:sldId id="276" r:id="rId11"/>
    <p:sldId id="285" r:id="rId12"/>
    <p:sldId id="289" r:id="rId13"/>
    <p:sldId id="290" r:id="rId14"/>
    <p:sldId id="292" r:id="rId15"/>
    <p:sldId id="291" r:id="rId16"/>
    <p:sldId id="286" r:id="rId17"/>
  </p:sldIdLst>
  <p:sldSz cx="6858000" cy="51435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Palatino Linotype" panose="02040502050505030304" pitchFamily="18" charset="0"/>
      <p:regular r:id="rId24"/>
      <p:bold r:id="rId25"/>
      <p:italic r:id="rId26"/>
      <p:boldItalic r:id="rId27"/>
    </p:embeddedFont>
    <p:embeddedFont>
      <p:font typeface="Roboto Condensed" panose="02000000000000000000" pitchFamily="2" charset="0"/>
      <p:regular r:id="rId28"/>
      <p:bold r:id="rId29"/>
      <p:italic r:id="rId30"/>
      <p:boldItalic r:id="rId31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orient="horz" pos="3162" userDrawn="1">
          <p15:clr>
            <a:srgbClr val="A4A3A4"/>
          </p15:clr>
        </p15:guide>
        <p15:guide id="3" orient="horz" pos="2414" userDrawn="1">
          <p15:clr>
            <a:srgbClr val="A4A3A4"/>
          </p15:clr>
        </p15:guide>
        <p15:guide id="5" orient="horz" pos="2867" userDrawn="1">
          <p15:clr>
            <a:srgbClr val="A4A3A4"/>
          </p15:clr>
        </p15:guide>
        <p15:guide id="6" orient="horz" pos="214" userDrawn="1">
          <p15:clr>
            <a:srgbClr val="A4A3A4"/>
          </p15:clr>
        </p15:guide>
        <p15:guide id="7" orient="horz" pos="696" userDrawn="1">
          <p15:clr>
            <a:srgbClr val="A4A3A4"/>
          </p15:clr>
        </p15:guide>
        <p15:guide id="8" orient="horz" pos="2709" userDrawn="1">
          <p15:clr>
            <a:srgbClr val="A4A3A4"/>
          </p15:clr>
        </p15:guide>
        <p15:guide id="9" pos="1514" userDrawn="1">
          <p15:clr>
            <a:srgbClr val="A4A3A4"/>
          </p15:clr>
        </p15:guide>
        <p15:guide id="10" pos="1292" userDrawn="1">
          <p15:clr>
            <a:srgbClr val="A4A3A4"/>
          </p15:clr>
        </p15:guide>
        <p15:guide id="11" pos="4106" userDrawn="1">
          <p15:clr>
            <a:srgbClr val="A4A3A4"/>
          </p15:clr>
        </p15:guide>
        <p15:guide id="12" pos="221" userDrawn="1">
          <p15:clr>
            <a:srgbClr val="A4A3A4"/>
          </p15:clr>
        </p15:guide>
        <p15:guide id="13" pos="3025" userDrawn="1">
          <p15:clr>
            <a:srgbClr val="A4A3A4"/>
          </p15:clr>
        </p15:guide>
        <p15:guide id="14" pos="2809" userDrawn="1">
          <p15:clr>
            <a:srgbClr val="A4A3A4"/>
          </p15:clr>
        </p15:guide>
        <p15:guide id="15" pos="2378" userDrawn="1">
          <p15:clr>
            <a:srgbClr val="A4A3A4"/>
          </p15:clr>
        </p15:guide>
        <p15:guide id="16" pos="433" userDrawn="1">
          <p15:clr>
            <a:srgbClr val="A4A3A4"/>
          </p15:clr>
        </p15:guide>
        <p15:guide id="17" pos="648" userDrawn="1">
          <p15:clr>
            <a:srgbClr val="A4A3A4"/>
          </p15:clr>
        </p15:guide>
        <p15:guide id="18" pos="867" userDrawn="1">
          <p15:clr>
            <a:srgbClr val="A4A3A4"/>
          </p15:clr>
        </p15:guide>
        <p15:guide id="19" pos="1082" userDrawn="1">
          <p15:clr>
            <a:srgbClr val="A4A3A4"/>
          </p15:clr>
        </p15:guide>
        <p15:guide id="20" pos="1734" userDrawn="1">
          <p15:clr>
            <a:srgbClr val="A4A3A4"/>
          </p15:clr>
        </p15:guide>
        <p15:guide id="21" pos="1946" userDrawn="1">
          <p15:clr>
            <a:srgbClr val="A4A3A4"/>
          </p15:clr>
        </p15:guide>
        <p15:guide id="22" pos="2160" userDrawn="1">
          <p15:clr>
            <a:srgbClr val="A4A3A4"/>
          </p15:clr>
        </p15:guide>
        <p15:guide id="23" pos="2594" userDrawn="1">
          <p15:clr>
            <a:srgbClr val="A4A3A4"/>
          </p15:clr>
        </p15:guide>
        <p15:guide id="25" pos="3453" userDrawn="1">
          <p15:clr>
            <a:srgbClr val="A4A3A4"/>
          </p15:clr>
        </p15:guide>
        <p15:guide id="26" pos="3674" userDrawn="1">
          <p15:clr>
            <a:srgbClr val="A4A3A4"/>
          </p15:clr>
        </p15:guide>
        <p15:guide id="27" pos="3890" userDrawn="1">
          <p15:clr>
            <a:srgbClr val="A4A3A4"/>
          </p15:clr>
        </p15:guide>
        <p15:guide id="28" orient="horz" pos="3153" userDrawn="1">
          <p15:clr>
            <a:srgbClr val="A4A3A4"/>
          </p15:clr>
        </p15:guide>
        <p15:guide id="29" orient="horz" pos="2836" userDrawn="1">
          <p15:clr>
            <a:srgbClr val="A4A3A4"/>
          </p15:clr>
        </p15:guide>
        <p15:guide id="30" pos="32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2F5D"/>
    <a:srgbClr val="BD9F21"/>
    <a:srgbClr val="FFC864"/>
    <a:srgbClr val="FFBE64"/>
    <a:srgbClr val="F0AA46"/>
    <a:srgbClr val="F0A050"/>
    <a:srgbClr val="FFB464"/>
    <a:srgbClr val="FABE5A"/>
    <a:srgbClr val="F0A0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216" autoAdjust="0"/>
    <p:restoredTop sz="91846" autoAdjust="0"/>
  </p:normalViewPr>
  <p:slideViewPr>
    <p:cSldViewPr snapToGrid="0" snapToObjects="1">
      <p:cViewPr varScale="1">
        <p:scale>
          <a:sx n="97" d="100"/>
          <a:sy n="97" d="100"/>
        </p:scale>
        <p:origin x="660" y="60"/>
      </p:cViewPr>
      <p:guideLst>
        <p:guide orient="horz" pos="1620"/>
        <p:guide orient="horz" pos="3162"/>
        <p:guide orient="horz" pos="2414"/>
        <p:guide orient="horz" pos="2867"/>
        <p:guide orient="horz" pos="214"/>
        <p:guide orient="horz" pos="696"/>
        <p:guide orient="horz" pos="2709"/>
        <p:guide pos="1514"/>
        <p:guide pos="1292"/>
        <p:guide pos="4106"/>
        <p:guide pos="221"/>
        <p:guide pos="3025"/>
        <p:guide pos="2809"/>
        <p:guide pos="2378"/>
        <p:guide pos="433"/>
        <p:guide pos="648"/>
        <p:guide pos="867"/>
        <p:guide pos="1082"/>
        <p:guide pos="1734"/>
        <p:guide pos="1946"/>
        <p:guide pos="2160"/>
        <p:guide pos="2594"/>
        <p:guide pos="3453"/>
        <p:guide pos="3674"/>
        <p:guide pos="3890"/>
        <p:guide orient="horz" pos="3153"/>
        <p:guide orient="horz" pos="2836"/>
        <p:guide pos="32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642F8-4030-468B-846F-DE3B6AB6CE0D}" type="datetimeFigureOut">
              <a:rPr lang="de-DE" smtClean="0"/>
              <a:pPr/>
              <a:t>28.11.2023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AA542-7317-4AC6-A4A4-9C0CA743576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496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B2040-EA4D-4002-BC41-13AC0377AF84}" type="datetimeFigureOut">
              <a:rPr lang="de-DE" smtClean="0"/>
              <a:pPr/>
              <a:t>28.11.2023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ADD7A-5464-40FD-B5CC-4CA36D7CC1F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530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5171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3658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49799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495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6363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50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142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521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142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142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/>
          </a:p>
        </p:txBody>
      </p:sp>
      <p:sp>
        <p:nvSpPr>
          <p:cNvPr id="45060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147D7-5C48-4964-BDFF-0E20BC62054E}" type="slidenum">
              <a:rPr lang="de-DE" alt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/>
          </a:p>
        </p:txBody>
      </p:sp>
      <p:sp>
        <p:nvSpPr>
          <p:cNvPr id="45060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147D7-5C48-4964-BDFF-0E20BC62054E}" type="slidenum">
              <a:rPr lang="de-DE" alt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Universität</a:t>
            </a:r>
            <a:r>
              <a:rPr lang="de-DE" baseline="0" dirty="0"/>
              <a:t> und Klinikum sollen auch bei den Drittmitteln wieder getrennt betrachtet werden, bitte keine inhaltlichen Änderungen ohne Rücksprache!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947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Universität</a:t>
            </a:r>
            <a:r>
              <a:rPr lang="de-DE" baseline="0" dirty="0"/>
              <a:t> und Klinikum sollen auch bei den Drittmitteln wieder getrennt betrachtet werden, bitte keine inhaltlichen Änderungen ohne Rücksprache!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947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 flipV="1">
            <a:off x="-1" y="4500000"/>
            <a:ext cx="34425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7" name="Grafik 6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787" y="4500000"/>
            <a:ext cx="3429000" cy="39600"/>
          </a:xfrm>
          <a:prstGeom prst="rect">
            <a:avLst/>
          </a:prstGeom>
        </p:spPr>
      </p:pic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249685" y="4719770"/>
            <a:ext cx="4266010" cy="144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75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Name des Referenten, Funktion</a:t>
            </a:r>
          </a:p>
        </p:txBody>
      </p:sp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2641231" y="4884575"/>
            <a:ext cx="3874464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z="750" smtClean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r>
              <a:rPr lang="de-DE" sz="750" dirty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t> / 15</a:t>
            </a:r>
          </a:p>
        </p:txBody>
      </p:sp>
    </p:spTree>
    <p:extLst>
      <p:ext uri="{BB962C8B-B14F-4D97-AF65-F5344CB8AC3E}">
        <p14:creationId xmlns:p14="http://schemas.microsoft.com/office/powerpoint/2010/main" val="3466441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derseite für große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4312920"/>
            <a:ext cx="6858000" cy="891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867" y="4644000"/>
            <a:ext cx="78442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72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 flipV="1">
            <a:off x="-1" y="4500000"/>
            <a:ext cx="34425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7" name="Grafik 6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787" y="4500000"/>
            <a:ext cx="3429000" cy="39600"/>
          </a:xfrm>
          <a:prstGeom prst="rect">
            <a:avLst/>
          </a:prstGeom>
        </p:spPr>
      </p:pic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249685" y="4719770"/>
            <a:ext cx="4266010" cy="144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750" dirty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Name des Referenten, Funktion</a:t>
            </a:r>
          </a:p>
        </p:txBody>
      </p:sp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2641231" y="4884575"/>
            <a:ext cx="3874464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z="75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r>
              <a:rPr lang="de-DE" sz="75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/ 15</a:t>
            </a:r>
          </a:p>
        </p:txBody>
      </p:sp>
    </p:spTree>
    <p:extLst>
      <p:ext uri="{BB962C8B-B14F-4D97-AF65-F5344CB8AC3E}">
        <p14:creationId xmlns:p14="http://schemas.microsoft.com/office/powerpoint/2010/main" val="631931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205978"/>
            <a:ext cx="6172200" cy="8572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1200152"/>
            <a:ext cx="6172200" cy="1875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»Fünfte Ebene mit Anführungszeichen«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-1" y="4500000"/>
            <a:ext cx="6858000" cy="64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1026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867" y="4644000"/>
            <a:ext cx="104745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52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1500" kern="1200" spc="15" baseline="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spcBef>
          <a:spcPct val="20000"/>
        </a:spcBef>
        <a:buFontTx/>
        <a:buNone/>
        <a:defRPr sz="165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028700" indent="0" algn="l" defTabSz="685800" rtl="0" eaLnBrk="1" latinLnBrk="0" hangingPunct="1">
        <a:spcBef>
          <a:spcPct val="20000"/>
        </a:spcBef>
        <a:buFontTx/>
        <a:buNone/>
        <a:defRPr sz="825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371600" indent="0" algn="l" defTabSz="685800" rtl="0" eaLnBrk="1" latinLnBrk="0" hangingPunct="1">
        <a:spcBef>
          <a:spcPct val="20000"/>
        </a:spcBef>
        <a:buFont typeface="Arial" panose="020B0604020202020204" pitchFamily="34" charset="0"/>
        <a:buNone/>
        <a:defRPr sz="675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205978"/>
            <a:ext cx="6172200" cy="8572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1200152"/>
            <a:ext cx="6172200" cy="1875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»Fünfte Ebene mit Anführungszeichen«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-1" y="4500000"/>
            <a:ext cx="6858000" cy="64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de-DE" sz="13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4619" y="4607704"/>
            <a:ext cx="785700" cy="43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51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1500" kern="1200" spc="15" baseline="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spcBef>
          <a:spcPct val="20000"/>
        </a:spcBef>
        <a:buFontTx/>
        <a:buNone/>
        <a:defRPr sz="165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028700" indent="0" algn="l" defTabSz="685800" rtl="0" eaLnBrk="1" latinLnBrk="0" hangingPunct="1">
        <a:spcBef>
          <a:spcPct val="20000"/>
        </a:spcBef>
        <a:buFontTx/>
        <a:buNone/>
        <a:defRPr sz="825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371600" indent="0" algn="l" defTabSz="685800" rtl="0" eaLnBrk="1" latinLnBrk="0" hangingPunct="1">
        <a:spcBef>
          <a:spcPct val="20000"/>
        </a:spcBef>
        <a:buFont typeface="Arial" panose="020B0604020202020204" pitchFamily="34" charset="0"/>
        <a:buNone/>
        <a:defRPr sz="675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160" userDrawn="1">
          <p15:clr>
            <a:srgbClr val="F26B43"/>
          </p15:clr>
        </p15:guide>
        <p15:guide id="3" pos="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uni-jena.de/Erasmu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-jena.de/unijenamedia/internationales/dokumente/formulare-auslandsaufenthalt/erasmus/erasmus-bewerbungsformular-2024-25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uni-jena.de/formulareerasmu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-180" r="1743" b="6583"/>
          <a:stretch/>
        </p:blipFill>
        <p:spPr>
          <a:xfrm>
            <a:off x="0" y="-36871"/>
            <a:ext cx="6858000" cy="4544577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438641" y="2231708"/>
            <a:ext cx="3077765" cy="128897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8" name="Textfeld 7"/>
          <p:cNvSpPr txBox="1"/>
          <p:nvPr/>
        </p:nvSpPr>
        <p:spPr>
          <a:xfrm>
            <a:off x="526050" y="2412460"/>
            <a:ext cx="2902949" cy="10060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500" dirty="0">
                <a:solidFill>
                  <a:srgbClr val="002F5D"/>
                </a:solidFill>
                <a:latin typeface="Palatino Linotype" panose="02040502050505030304" pitchFamily="18" charset="0"/>
              </a:rPr>
              <a:t>Informationen zum</a:t>
            </a:r>
            <a:br>
              <a:rPr lang="de-DE" sz="1500" dirty="0">
                <a:solidFill>
                  <a:srgbClr val="002F5D"/>
                </a:solidFill>
                <a:latin typeface="Palatino Linotype" panose="02040502050505030304" pitchFamily="18" charset="0"/>
              </a:rPr>
            </a:br>
            <a:r>
              <a:rPr lang="de-DE" sz="1500" dirty="0">
                <a:solidFill>
                  <a:srgbClr val="002F5D"/>
                </a:solidFill>
                <a:latin typeface="Palatino Linotype" panose="02040502050505030304" pitchFamily="18" charset="0"/>
              </a:rPr>
              <a:t>Erasmus+ Programm </a:t>
            </a:r>
            <a:endParaRPr lang="de-DE" sz="675" dirty="0">
              <a:solidFill>
                <a:srgbClr val="002F5D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050" dirty="0">
              <a:solidFill>
                <a:srgbClr val="002F5D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de-DE" sz="1050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Dr. V. </a:t>
            </a:r>
            <a:r>
              <a:rPr lang="de-DE" sz="1050" dirty="0" err="1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Popovici</a:t>
            </a:r>
            <a:r>
              <a:rPr lang="de-DE" sz="1050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, Dr. S. Albrecht, Dr. F. </a:t>
            </a:r>
            <a:r>
              <a:rPr lang="de-DE" sz="1050" dirty="0" err="1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Meynier</a:t>
            </a:r>
            <a:r>
              <a:rPr lang="de-DE" sz="1050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-Heydenreich, Dr. M. Ramírez, L. Rimmele</a:t>
            </a:r>
            <a:endParaRPr lang="de-DE" sz="1500" dirty="0">
              <a:solidFill>
                <a:srgbClr val="002F5D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cxnSp>
        <p:nvCxnSpPr>
          <p:cNvPr id="9" name="Gerade Verbindung 8"/>
          <p:cNvCxnSpPr/>
          <p:nvPr/>
        </p:nvCxnSpPr>
        <p:spPr>
          <a:xfrm>
            <a:off x="526050" y="2332262"/>
            <a:ext cx="341709" cy="0"/>
          </a:xfrm>
          <a:prstGeom prst="line">
            <a:avLst/>
          </a:prstGeom>
          <a:ln w="44450">
            <a:solidFill>
              <a:srgbClr val="002F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504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51234" y="486135"/>
            <a:ext cx="4306491" cy="224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650"/>
              </a:lnSpc>
              <a:tabLst>
                <a:tab pos="806054" algn="l"/>
              </a:tabLst>
            </a:pPr>
            <a:r>
              <a:rPr lang="de-DE" dirty="0">
                <a:latin typeface="Palatino Linotype" panose="02040502050505030304" pitchFamily="18" charset="0"/>
              </a:rPr>
              <a:t>Austausch mit Universitäten in… </a:t>
            </a:r>
          </a:p>
        </p:txBody>
      </p:sp>
      <p:cxnSp>
        <p:nvCxnSpPr>
          <p:cNvPr id="3" name="Gerade Verbindung 24"/>
          <p:cNvCxnSpPr/>
          <p:nvPr/>
        </p:nvCxnSpPr>
        <p:spPr>
          <a:xfrm>
            <a:off x="351235" y="362762"/>
            <a:ext cx="27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351234" y="792089"/>
            <a:ext cx="3632937" cy="24083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endParaRPr lang="de-DE" sz="1400" dirty="0"/>
          </a:p>
          <a:p>
            <a:pPr>
              <a:buClr>
                <a:schemeClr val="accent1"/>
              </a:buClr>
            </a:pPr>
            <a:r>
              <a:rPr lang="de-DE" sz="1400" dirty="0"/>
              <a:t>Frankreich</a:t>
            </a:r>
          </a:p>
          <a:p>
            <a:pPr>
              <a:buClr>
                <a:schemeClr val="accent1"/>
              </a:buClr>
            </a:pPr>
            <a:endParaRPr lang="de-DE" sz="1400" dirty="0"/>
          </a:p>
          <a:p>
            <a:pPr>
              <a:buClr>
                <a:schemeClr val="accent1"/>
              </a:buClr>
            </a:pPr>
            <a:r>
              <a:rPr lang="de-DE" sz="1400" dirty="0"/>
              <a:t>Italien</a:t>
            </a:r>
          </a:p>
          <a:p>
            <a:pPr>
              <a:buClr>
                <a:schemeClr val="accent1"/>
              </a:buClr>
            </a:pPr>
            <a:endParaRPr lang="de-DE" sz="1400" dirty="0"/>
          </a:p>
          <a:p>
            <a:pPr>
              <a:buClr>
                <a:schemeClr val="accent1"/>
              </a:buClr>
            </a:pPr>
            <a:r>
              <a:rPr lang="de-DE" sz="1400" dirty="0"/>
              <a:t>Portugal</a:t>
            </a:r>
          </a:p>
          <a:p>
            <a:pPr>
              <a:buClr>
                <a:schemeClr val="accent1"/>
              </a:buClr>
            </a:pPr>
            <a:endParaRPr lang="de-DE" sz="1400" dirty="0"/>
          </a:p>
          <a:p>
            <a:pPr>
              <a:buClr>
                <a:schemeClr val="accent1"/>
              </a:buClr>
            </a:pPr>
            <a:r>
              <a:rPr lang="de-DE" sz="1400" dirty="0"/>
              <a:t>Rumänien</a:t>
            </a:r>
          </a:p>
          <a:p>
            <a:pPr>
              <a:buClr>
                <a:schemeClr val="accent1"/>
              </a:buClr>
            </a:pPr>
            <a:endParaRPr lang="de-DE" sz="1400" dirty="0"/>
          </a:p>
          <a:p>
            <a:pPr>
              <a:buClr>
                <a:schemeClr val="accent1"/>
              </a:buClr>
            </a:pPr>
            <a:r>
              <a:rPr lang="de-DE" sz="1400" dirty="0"/>
              <a:t>Spanien</a:t>
            </a:r>
          </a:p>
        </p:txBody>
      </p:sp>
      <p:pic>
        <p:nvPicPr>
          <p:cNvPr id="3074" name="Picture 2" descr="C:\Users\Romanistik\Desktop\daniel-gonzalez-602501-unsplas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556" y="0"/>
            <a:ext cx="2529444" cy="449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328556" y="6394"/>
            <a:ext cx="1442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Foto: © Daniel Gonzalez – unsplash.com </a:t>
            </a:r>
          </a:p>
        </p:txBody>
      </p:sp>
    </p:spTree>
    <p:extLst>
      <p:ext uri="{BB962C8B-B14F-4D97-AF65-F5344CB8AC3E}">
        <p14:creationId xmlns:p14="http://schemas.microsoft.com/office/powerpoint/2010/main" val="1084474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51234" y="436224"/>
            <a:ext cx="4306491" cy="6472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650"/>
              </a:lnSpc>
              <a:tabLst>
                <a:tab pos="806054" algn="l"/>
              </a:tabLst>
            </a:pPr>
            <a:r>
              <a:rPr lang="de-DE" dirty="0">
                <a:latin typeface="Palatino Linotype" panose="02040502050505030304" pitchFamily="18" charset="0"/>
              </a:rPr>
              <a:t>Partneruniversitäten in Frankreich</a:t>
            </a:r>
          </a:p>
          <a:p>
            <a:pPr>
              <a:lnSpc>
                <a:spcPts val="1650"/>
              </a:lnSpc>
              <a:tabLst>
                <a:tab pos="806054" algn="l"/>
              </a:tabLst>
            </a:pPr>
            <a:r>
              <a:rPr lang="de-DE" sz="1400" dirty="0" err="1">
                <a:latin typeface="Palatino Linotype" panose="02040502050505030304" pitchFamily="18" charset="0"/>
              </a:rPr>
              <a:t>Erasmus+Koordinator</a:t>
            </a:r>
            <a:r>
              <a:rPr lang="de-DE" sz="1400" dirty="0">
                <a:latin typeface="Palatino Linotype" panose="02040502050505030304" pitchFamily="18" charset="0"/>
              </a:rPr>
              <a:t>: Dr. F. </a:t>
            </a:r>
            <a:r>
              <a:rPr lang="de-DE" sz="1400" dirty="0" err="1">
                <a:latin typeface="Palatino Linotype" panose="02040502050505030304" pitchFamily="18" charset="0"/>
              </a:rPr>
              <a:t>Meynier</a:t>
            </a:r>
            <a:r>
              <a:rPr lang="de-DE" sz="1400" dirty="0">
                <a:latin typeface="Palatino Linotype" panose="02040502050505030304" pitchFamily="18" charset="0"/>
              </a:rPr>
              <a:t>-Heydenreich 			</a:t>
            </a:r>
          </a:p>
        </p:txBody>
      </p:sp>
      <p:cxnSp>
        <p:nvCxnSpPr>
          <p:cNvPr id="3" name="Gerade Verbindung 24"/>
          <p:cNvCxnSpPr/>
          <p:nvPr/>
        </p:nvCxnSpPr>
        <p:spPr>
          <a:xfrm>
            <a:off x="351234" y="294668"/>
            <a:ext cx="27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351234" y="1090647"/>
            <a:ext cx="4369208" cy="20206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1300" dirty="0"/>
              <a:t>1 Platz à 10 Monate	</a:t>
            </a:r>
            <a:r>
              <a:rPr lang="de-DE" sz="1300" dirty="0" err="1"/>
              <a:t>Université</a:t>
            </a:r>
            <a:r>
              <a:rPr lang="de-DE" sz="1300" dirty="0"/>
              <a:t> de Picardie (Amiens)</a:t>
            </a:r>
          </a:p>
          <a:p>
            <a:pPr lvl="0"/>
            <a:r>
              <a:rPr lang="de-DE" sz="1300" dirty="0"/>
              <a:t>4 Plätze à 5 Monate 	</a:t>
            </a:r>
            <a:r>
              <a:rPr lang="de-DE" sz="1300" dirty="0" err="1"/>
              <a:t>Université</a:t>
            </a:r>
            <a:r>
              <a:rPr lang="de-DE" sz="1300" dirty="0"/>
              <a:t> de Savoie (</a:t>
            </a:r>
            <a:r>
              <a:rPr lang="de-DE" sz="1300" dirty="0" err="1"/>
              <a:t>Chambéry</a:t>
            </a:r>
            <a:r>
              <a:rPr lang="de-DE" sz="1300" dirty="0"/>
              <a:t>)</a:t>
            </a:r>
          </a:p>
          <a:p>
            <a:r>
              <a:rPr lang="de-DE" sz="1300" dirty="0"/>
              <a:t>7 Plätze à 10 Monate 	</a:t>
            </a:r>
            <a:r>
              <a:rPr lang="de-DE" sz="1300" dirty="0" err="1"/>
              <a:t>Université</a:t>
            </a:r>
            <a:r>
              <a:rPr lang="de-DE" sz="1300" dirty="0"/>
              <a:t>  de </a:t>
            </a:r>
            <a:r>
              <a:rPr lang="de-DE" sz="1300" dirty="0" err="1"/>
              <a:t>Clermont</a:t>
            </a:r>
            <a:r>
              <a:rPr lang="de-DE" sz="1300" dirty="0"/>
              <a:t>-Auvergne</a:t>
            </a:r>
          </a:p>
          <a:p>
            <a:r>
              <a:rPr lang="de-DE" sz="1300" dirty="0"/>
              <a:t>2 Plätze à 5 Monate 	</a:t>
            </a:r>
            <a:r>
              <a:rPr lang="de-DE" sz="1300" dirty="0" err="1"/>
              <a:t>Université</a:t>
            </a:r>
            <a:r>
              <a:rPr lang="de-DE" sz="1300" dirty="0"/>
              <a:t> Lille 3 (Charles de Gaulle)</a:t>
            </a:r>
            <a:endParaRPr lang="de-DE" sz="1300" i="1" dirty="0"/>
          </a:p>
          <a:p>
            <a:pPr lvl="0"/>
            <a:r>
              <a:rPr lang="de-DE" sz="1300" dirty="0"/>
              <a:t>2 Plätze à 10 Monate 	</a:t>
            </a:r>
            <a:r>
              <a:rPr lang="de-DE" sz="1300" dirty="0" err="1"/>
              <a:t>Université</a:t>
            </a:r>
            <a:r>
              <a:rPr lang="de-DE" sz="1300" dirty="0"/>
              <a:t> Jean Moulin (Lyon 3)</a:t>
            </a:r>
          </a:p>
          <a:p>
            <a:pPr lvl="0"/>
            <a:r>
              <a:rPr lang="de-DE" sz="1300" dirty="0"/>
              <a:t>1 Platz à 10 Monate 	</a:t>
            </a:r>
            <a:r>
              <a:rPr lang="de-DE" sz="1300" dirty="0" err="1"/>
              <a:t>Université</a:t>
            </a:r>
            <a:r>
              <a:rPr lang="de-DE" sz="1300" dirty="0"/>
              <a:t> de Haute-</a:t>
            </a:r>
            <a:r>
              <a:rPr lang="de-DE" sz="1300" dirty="0" err="1"/>
              <a:t>Alsace</a:t>
            </a:r>
            <a:r>
              <a:rPr lang="de-DE" sz="1300" dirty="0"/>
              <a:t> </a:t>
            </a:r>
            <a:br>
              <a:rPr lang="de-DE" sz="1300" dirty="0"/>
            </a:br>
            <a:r>
              <a:rPr lang="de-DE" sz="1300" dirty="0"/>
              <a:t>		(Mulhouse)</a:t>
            </a:r>
            <a:endParaRPr lang="de-DE" sz="1300" i="1" dirty="0"/>
          </a:p>
          <a:p>
            <a:pPr lvl="0"/>
            <a:r>
              <a:rPr lang="de-DE" sz="1300" dirty="0"/>
              <a:t>2 Plätze à 5 Monate 	</a:t>
            </a:r>
            <a:r>
              <a:rPr lang="de-DE" sz="1300" dirty="0" err="1"/>
              <a:t>Université</a:t>
            </a:r>
            <a:r>
              <a:rPr lang="de-DE" sz="1300" dirty="0"/>
              <a:t> Sophia Antipolis (Nice)</a:t>
            </a:r>
          </a:p>
          <a:p>
            <a:r>
              <a:rPr lang="de-DE" sz="1300" dirty="0"/>
              <a:t>2 Plätze à 9 Monate 	</a:t>
            </a:r>
            <a:r>
              <a:rPr lang="de-DE" sz="1300" dirty="0" err="1"/>
              <a:t>Université</a:t>
            </a:r>
            <a:r>
              <a:rPr lang="de-DE" sz="1300" dirty="0"/>
              <a:t> Paris 3 (</a:t>
            </a:r>
            <a:r>
              <a:rPr lang="de-DE" sz="1300" dirty="0" err="1"/>
              <a:t>Sorbonne</a:t>
            </a:r>
            <a:r>
              <a:rPr lang="de-DE" sz="1300" dirty="0"/>
              <a:t> </a:t>
            </a:r>
            <a:br>
              <a:rPr lang="de-DE" sz="1300" dirty="0"/>
            </a:br>
            <a:r>
              <a:rPr lang="de-DE" sz="1300" dirty="0"/>
              <a:t>		</a:t>
            </a:r>
            <a:r>
              <a:rPr lang="de-DE" sz="1300" dirty="0" err="1"/>
              <a:t>Nouvelle</a:t>
            </a:r>
            <a:r>
              <a:rPr lang="de-DE" sz="1300" dirty="0"/>
              <a:t>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61259" y="3029411"/>
            <a:ext cx="641861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300" dirty="0"/>
              <a:t>1 Platz à 10 Monate 	</a:t>
            </a:r>
            <a:r>
              <a:rPr lang="de-DE" sz="1300" dirty="0" err="1"/>
              <a:t>Université</a:t>
            </a:r>
            <a:r>
              <a:rPr lang="de-DE" sz="1300" dirty="0"/>
              <a:t> Paris 10 (</a:t>
            </a:r>
            <a:r>
              <a:rPr lang="de-DE" sz="1300" dirty="0" err="1"/>
              <a:t>Nanterre</a:t>
            </a:r>
            <a:r>
              <a:rPr lang="de-DE" sz="1300" dirty="0"/>
              <a:t>)</a:t>
            </a:r>
          </a:p>
          <a:p>
            <a:pPr lvl="0"/>
            <a:r>
              <a:rPr lang="de-DE" sz="1300" dirty="0"/>
              <a:t>1 Platz à 10 Monate 	Ecole Normale Supérieure (Paris, für mind. Masterstudierende)</a:t>
            </a:r>
            <a:endParaRPr lang="de-DE" sz="1300" b="1" dirty="0">
              <a:solidFill>
                <a:srgbClr val="FF0000"/>
              </a:solidFill>
            </a:endParaRPr>
          </a:p>
          <a:p>
            <a:pPr lvl="0"/>
            <a:r>
              <a:rPr lang="de-DE" sz="1300" dirty="0"/>
              <a:t>3 Plätze à 9 Monate 	</a:t>
            </a:r>
            <a:r>
              <a:rPr lang="de-DE" sz="1300" dirty="0" err="1"/>
              <a:t>Université</a:t>
            </a:r>
            <a:r>
              <a:rPr lang="de-DE" sz="1300" dirty="0"/>
              <a:t> de Haute-Bretagne (Rennes 2)</a:t>
            </a:r>
          </a:p>
          <a:p>
            <a:endParaRPr lang="de-DE" sz="1300" dirty="0"/>
          </a:p>
          <a:p>
            <a:r>
              <a:rPr lang="de-DE" sz="1300" dirty="0"/>
              <a:t>1 Platz à 10 Monate 	</a:t>
            </a:r>
            <a:r>
              <a:rPr lang="de-DE" sz="1300" dirty="0" err="1"/>
              <a:t>Université</a:t>
            </a:r>
            <a:r>
              <a:rPr lang="de-DE" sz="1300" dirty="0"/>
              <a:t> </a:t>
            </a:r>
            <a:r>
              <a:rPr lang="de-DE" sz="1300" dirty="0" err="1"/>
              <a:t>catholique</a:t>
            </a:r>
            <a:r>
              <a:rPr lang="de-DE" sz="1300" dirty="0"/>
              <a:t> de </a:t>
            </a:r>
            <a:r>
              <a:rPr lang="de-DE" sz="1300" dirty="0" err="1"/>
              <a:t>l‘Ouest</a:t>
            </a:r>
            <a:r>
              <a:rPr lang="de-DE" sz="1300" dirty="0"/>
              <a:t> (Angers)</a:t>
            </a:r>
          </a:p>
        </p:txBody>
      </p:sp>
      <p:pic>
        <p:nvPicPr>
          <p:cNvPr id="1028" name="Picture 4" descr="C:\Users\Romanistik\Desktop\rishabh-varshney-1073310-unsplas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358" y="0"/>
            <a:ext cx="2056642" cy="298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254818" y="3008815"/>
            <a:ext cx="160317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Foto: © </a:t>
            </a:r>
            <a:r>
              <a:rPr lang="de-DE" sz="600" dirty="0" err="1"/>
              <a:t>Rishabh</a:t>
            </a:r>
            <a:r>
              <a:rPr lang="de-DE" sz="600" dirty="0"/>
              <a:t> </a:t>
            </a:r>
            <a:r>
              <a:rPr lang="de-DE" sz="600" dirty="0" err="1"/>
              <a:t>Varshney</a:t>
            </a:r>
            <a:r>
              <a:rPr lang="de-DE" sz="600" dirty="0"/>
              <a:t> – unsplash.com</a:t>
            </a:r>
          </a:p>
        </p:txBody>
      </p:sp>
    </p:spTree>
    <p:extLst>
      <p:ext uri="{BB962C8B-B14F-4D97-AF65-F5344CB8AC3E}">
        <p14:creationId xmlns:p14="http://schemas.microsoft.com/office/powerpoint/2010/main" val="4025988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51234" y="486135"/>
            <a:ext cx="4306491" cy="4430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650"/>
              </a:lnSpc>
              <a:tabLst>
                <a:tab pos="806054" algn="l"/>
              </a:tabLst>
            </a:pPr>
            <a:r>
              <a:rPr lang="de-DE" dirty="0">
                <a:latin typeface="Palatino Linotype" panose="02040502050505030304" pitchFamily="18" charset="0"/>
              </a:rPr>
              <a:t>Partneruniversitäten in Italien</a:t>
            </a:r>
          </a:p>
          <a:p>
            <a:pPr>
              <a:lnSpc>
                <a:spcPts val="1650"/>
              </a:lnSpc>
              <a:tabLst>
                <a:tab pos="806054" algn="l"/>
              </a:tabLst>
            </a:pPr>
            <a:r>
              <a:rPr lang="de-DE" sz="1400" dirty="0">
                <a:latin typeface="Palatino Linotype" panose="02040502050505030304" pitchFamily="18" charset="0"/>
              </a:rPr>
              <a:t>Erasmus+ Koordinatorin: L. Rimmele</a:t>
            </a:r>
          </a:p>
        </p:txBody>
      </p:sp>
      <p:cxnSp>
        <p:nvCxnSpPr>
          <p:cNvPr id="3" name="Gerade Verbindung 24"/>
          <p:cNvCxnSpPr/>
          <p:nvPr/>
        </p:nvCxnSpPr>
        <p:spPr>
          <a:xfrm>
            <a:off x="351235" y="362762"/>
            <a:ext cx="27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351235" y="1147516"/>
            <a:ext cx="3846692" cy="30575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1200" dirty="0"/>
              <a:t>4 Plätze à 5 Monate	</a:t>
            </a:r>
            <a:r>
              <a:rPr lang="de-DE" sz="1200" dirty="0" err="1"/>
              <a:t>Università</a:t>
            </a:r>
            <a:r>
              <a:rPr lang="de-DE" sz="1200" dirty="0"/>
              <a:t> </a:t>
            </a:r>
            <a:r>
              <a:rPr lang="de-DE" sz="1200" dirty="0" err="1"/>
              <a:t>degli</a:t>
            </a:r>
            <a:r>
              <a:rPr lang="de-DE" sz="1200" dirty="0"/>
              <a:t> Studi di Verona </a:t>
            </a:r>
          </a:p>
          <a:p>
            <a:pPr lvl="0"/>
            <a:r>
              <a:rPr lang="de-DE" sz="1200" dirty="0"/>
              <a:t>3 Plätze à 6 Monate	</a:t>
            </a:r>
            <a:r>
              <a:rPr lang="de-DE" sz="1200" dirty="0" err="1"/>
              <a:t>Università</a:t>
            </a:r>
            <a:r>
              <a:rPr lang="de-DE" sz="1200" dirty="0"/>
              <a:t> </a:t>
            </a:r>
            <a:r>
              <a:rPr lang="de-DE" sz="1200" dirty="0" err="1"/>
              <a:t>degli</a:t>
            </a:r>
            <a:r>
              <a:rPr lang="de-DE" sz="1200" dirty="0"/>
              <a:t> Studi di Milano</a:t>
            </a:r>
          </a:p>
          <a:p>
            <a:pPr lvl="0"/>
            <a:r>
              <a:rPr lang="de-DE" sz="1200" dirty="0"/>
              <a:t>2 Plätze à 10 Monate	</a:t>
            </a:r>
            <a:r>
              <a:rPr lang="de-DE" sz="1200" dirty="0" err="1"/>
              <a:t>Università</a:t>
            </a:r>
            <a:r>
              <a:rPr lang="de-DE" sz="1200" dirty="0"/>
              <a:t> </a:t>
            </a:r>
            <a:r>
              <a:rPr lang="de-DE" sz="1200" dirty="0" err="1"/>
              <a:t>Cattolica</a:t>
            </a:r>
            <a:r>
              <a:rPr lang="de-DE" sz="1200" dirty="0"/>
              <a:t> del </a:t>
            </a:r>
            <a:br>
              <a:rPr lang="de-DE" sz="1200" dirty="0"/>
            </a:br>
            <a:r>
              <a:rPr lang="de-DE" sz="1200" dirty="0"/>
              <a:t>		</a:t>
            </a:r>
            <a:r>
              <a:rPr lang="de-DE" sz="1200" dirty="0" err="1"/>
              <a:t>Sacro</a:t>
            </a:r>
            <a:r>
              <a:rPr lang="de-DE" sz="1200" dirty="0"/>
              <a:t> </a:t>
            </a:r>
            <a:r>
              <a:rPr lang="de-DE" sz="1200" dirty="0" err="1"/>
              <a:t>Cuore</a:t>
            </a:r>
            <a:r>
              <a:rPr lang="de-DE" sz="1200" dirty="0"/>
              <a:t> Milano</a:t>
            </a:r>
          </a:p>
          <a:p>
            <a:pPr lvl="0"/>
            <a:r>
              <a:rPr lang="de-DE" sz="1200" dirty="0"/>
              <a:t>2 Plätze à 10 Monate	</a:t>
            </a:r>
            <a:r>
              <a:rPr lang="de-DE" sz="1200" dirty="0" err="1"/>
              <a:t>Università</a:t>
            </a:r>
            <a:r>
              <a:rPr lang="de-DE" sz="1200" dirty="0"/>
              <a:t> </a:t>
            </a:r>
            <a:r>
              <a:rPr lang="de-DE" sz="1200" dirty="0" err="1"/>
              <a:t>degli</a:t>
            </a:r>
            <a:r>
              <a:rPr lang="de-DE" sz="1200" dirty="0"/>
              <a:t> Studi di Pisa</a:t>
            </a:r>
          </a:p>
          <a:p>
            <a:pPr lvl="0"/>
            <a:r>
              <a:rPr lang="de-DE" sz="1200" dirty="0"/>
              <a:t>2 Plätze à 10 Monate	</a:t>
            </a:r>
            <a:r>
              <a:rPr lang="de-DE" sz="1200" dirty="0" err="1"/>
              <a:t>Università</a:t>
            </a:r>
            <a:r>
              <a:rPr lang="de-DE" sz="1200" dirty="0"/>
              <a:t> </a:t>
            </a:r>
            <a:r>
              <a:rPr lang="de-DE" sz="1200" dirty="0" err="1"/>
              <a:t>degli</a:t>
            </a:r>
            <a:r>
              <a:rPr lang="de-DE" sz="1200" dirty="0"/>
              <a:t> Studi di Siena</a:t>
            </a:r>
          </a:p>
          <a:p>
            <a:pPr lvl="0"/>
            <a:r>
              <a:rPr lang="de-DE" sz="1200" dirty="0"/>
              <a:t>2 Plätze à 10 Monate	</a:t>
            </a:r>
            <a:r>
              <a:rPr lang="de-DE" sz="1200" dirty="0" err="1"/>
              <a:t>Università</a:t>
            </a:r>
            <a:r>
              <a:rPr lang="de-DE" sz="1200" dirty="0"/>
              <a:t> </a:t>
            </a:r>
            <a:r>
              <a:rPr lang="de-DE" sz="1200" dirty="0" err="1"/>
              <a:t>degli</a:t>
            </a:r>
            <a:r>
              <a:rPr lang="de-DE" sz="1200" dirty="0"/>
              <a:t> Studi di </a:t>
            </a:r>
            <a:r>
              <a:rPr lang="de-DE" sz="1200" dirty="0" err="1"/>
              <a:t>Urbino</a:t>
            </a:r>
            <a:br>
              <a:rPr lang="de-DE" sz="1200" dirty="0"/>
            </a:br>
            <a:r>
              <a:rPr lang="de-DE" sz="1200" dirty="0"/>
              <a:t>		«Carlo Bo»</a:t>
            </a:r>
          </a:p>
          <a:p>
            <a:pPr lvl="0"/>
            <a:r>
              <a:rPr lang="de-DE" sz="1200" dirty="0"/>
              <a:t>2 Plätze à 10 Monate	</a:t>
            </a:r>
            <a:r>
              <a:rPr lang="de-DE" sz="1200" dirty="0" err="1"/>
              <a:t>Università</a:t>
            </a:r>
            <a:r>
              <a:rPr lang="de-DE" sz="1200" dirty="0"/>
              <a:t> </a:t>
            </a:r>
            <a:r>
              <a:rPr lang="de-DE" sz="1200" dirty="0" err="1"/>
              <a:t>degli</a:t>
            </a:r>
            <a:r>
              <a:rPr lang="de-DE" sz="1200" dirty="0"/>
              <a:t> Studi di Roma</a:t>
            </a:r>
            <a:br>
              <a:rPr lang="de-DE" sz="1200" dirty="0"/>
            </a:br>
            <a:r>
              <a:rPr lang="de-DE" sz="1200" dirty="0"/>
              <a:t>		«Tor </a:t>
            </a:r>
            <a:r>
              <a:rPr lang="de-DE" sz="1200" dirty="0" err="1"/>
              <a:t>Vergata</a:t>
            </a:r>
            <a:r>
              <a:rPr lang="de-DE" sz="1200" dirty="0"/>
              <a:t>»</a:t>
            </a:r>
          </a:p>
          <a:p>
            <a:pPr lvl="0"/>
            <a:r>
              <a:rPr lang="de-DE" sz="1200" dirty="0"/>
              <a:t>1 Platz à 10 Monate	</a:t>
            </a:r>
            <a:r>
              <a:rPr lang="de-DE" sz="1200" dirty="0" err="1"/>
              <a:t>Università</a:t>
            </a:r>
            <a:r>
              <a:rPr lang="de-DE" sz="1200" dirty="0"/>
              <a:t> </a:t>
            </a:r>
            <a:r>
              <a:rPr lang="de-DE" sz="1200" dirty="0" err="1"/>
              <a:t>degli</a:t>
            </a:r>
            <a:r>
              <a:rPr lang="de-DE" sz="1200" dirty="0"/>
              <a:t> Studi di Napoli</a:t>
            </a:r>
            <a:br>
              <a:rPr lang="de-DE" sz="1200" dirty="0"/>
            </a:br>
            <a:r>
              <a:rPr lang="de-DE" sz="1200" dirty="0"/>
              <a:t>		«</a:t>
            </a:r>
            <a:r>
              <a:rPr lang="de-DE" sz="1200" dirty="0" err="1"/>
              <a:t>L’Orientale</a:t>
            </a:r>
            <a:r>
              <a:rPr lang="de-DE" sz="1200" dirty="0"/>
              <a:t>»</a:t>
            </a:r>
          </a:p>
          <a:p>
            <a:pPr lvl="0"/>
            <a:r>
              <a:rPr lang="de-DE" sz="1200" dirty="0"/>
              <a:t>3 Plätze à 6 Monate	</a:t>
            </a:r>
            <a:r>
              <a:rPr lang="de-DE" sz="1200" dirty="0" err="1"/>
              <a:t>Università</a:t>
            </a:r>
            <a:r>
              <a:rPr lang="de-DE" sz="1200" dirty="0"/>
              <a:t> </a:t>
            </a:r>
            <a:r>
              <a:rPr lang="de-DE" sz="1200" dirty="0" err="1"/>
              <a:t>degli</a:t>
            </a:r>
            <a:r>
              <a:rPr lang="de-DE" sz="1200" dirty="0"/>
              <a:t> Studi di Salerno</a:t>
            </a:r>
          </a:p>
          <a:p>
            <a:pPr lvl="0"/>
            <a:r>
              <a:rPr lang="de-DE" sz="1200" dirty="0"/>
              <a:t>2 Plätze à 6 Monate	</a:t>
            </a:r>
            <a:r>
              <a:rPr lang="de-DE" sz="1200" dirty="0" err="1"/>
              <a:t>Università</a:t>
            </a:r>
            <a:r>
              <a:rPr lang="de-DE" sz="1200" dirty="0"/>
              <a:t> </a:t>
            </a:r>
            <a:r>
              <a:rPr lang="de-DE" sz="1200" dirty="0" err="1"/>
              <a:t>degli</a:t>
            </a:r>
            <a:r>
              <a:rPr lang="de-DE" sz="1200" dirty="0"/>
              <a:t> Studi di </a:t>
            </a:r>
            <a:r>
              <a:rPr lang="de-DE" sz="1200" dirty="0" err="1"/>
              <a:t>Cassino</a:t>
            </a:r>
            <a:br>
              <a:rPr lang="de-DE" sz="1200" dirty="0"/>
            </a:br>
            <a:r>
              <a:rPr lang="de-DE" sz="1200" dirty="0"/>
              <a:t>		e del Lazio Meridionale</a:t>
            </a:r>
          </a:p>
          <a:p>
            <a:pPr lvl="0"/>
            <a:r>
              <a:rPr lang="de-DE" sz="1200" dirty="0"/>
              <a:t>3 Plätze à 5 Monate	</a:t>
            </a:r>
            <a:r>
              <a:rPr lang="de-DE" sz="1200" dirty="0" err="1"/>
              <a:t>Università</a:t>
            </a:r>
            <a:r>
              <a:rPr lang="de-DE" sz="1200" dirty="0"/>
              <a:t> </a:t>
            </a:r>
            <a:r>
              <a:rPr lang="de-DE" sz="1200" dirty="0" err="1"/>
              <a:t>degli</a:t>
            </a:r>
            <a:r>
              <a:rPr lang="de-DE" sz="1200" dirty="0"/>
              <a:t> Studi di Genova</a:t>
            </a:r>
          </a:p>
        </p:txBody>
      </p:sp>
      <p:pic>
        <p:nvPicPr>
          <p:cNvPr id="1027" name="Picture 3" descr="E:\Universitaet Jena\Romanistik\Fotos\samuel-c-678829-unsplas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323" y="0"/>
            <a:ext cx="2584863" cy="387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5617028" y="3877400"/>
            <a:ext cx="12421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Foto: © Samuel C. – unsplash.com </a:t>
            </a:r>
          </a:p>
        </p:txBody>
      </p:sp>
    </p:spTree>
    <p:extLst>
      <p:ext uri="{BB962C8B-B14F-4D97-AF65-F5344CB8AC3E}">
        <p14:creationId xmlns:p14="http://schemas.microsoft.com/office/powerpoint/2010/main" val="3686846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51234" y="486135"/>
            <a:ext cx="4306491" cy="4430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650"/>
              </a:lnSpc>
              <a:tabLst>
                <a:tab pos="806054" algn="l"/>
              </a:tabLst>
            </a:pPr>
            <a:r>
              <a:rPr lang="de-DE" dirty="0">
                <a:latin typeface="Palatino Linotype" panose="02040502050505030304" pitchFamily="18" charset="0"/>
              </a:rPr>
              <a:t>Partneruniversitäten in Rumänien</a:t>
            </a:r>
          </a:p>
          <a:p>
            <a:pPr>
              <a:lnSpc>
                <a:spcPts val="1650"/>
              </a:lnSpc>
              <a:tabLst>
                <a:tab pos="806054" algn="l"/>
              </a:tabLst>
            </a:pPr>
            <a:r>
              <a:rPr lang="de-DE" sz="1400" dirty="0">
                <a:latin typeface="Palatino Linotype" panose="02040502050505030304" pitchFamily="18" charset="0"/>
              </a:rPr>
              <a:t>Erasmus+ Koordinatorin: Dr. V. </a:t>
            </a:r>
            <a:r>
              <a:rPr lang="de-DE" sz="1400" dirty="0" err="1">
                <a:latin typeface="Palatino Linotype" panose="02040502050505030304" pitchFamily="18" charset="0"/>
              </a:rPr>
              <a:t>Popovici</a:t>
            </a:r>
            <a:endParaRPr lang="de-DE" sz="1400" dirty="0">
              <a:latin typeface="Palatino Linotype" panose="02040502050505030304" pitchFamily="18" charset="0"/>
            </a:endParaRPr>
          </a:p>
        </p:txBody>
      </p:sp>
      <p:cxnSp>
        <p:nvCxnSpPr>
          <p:cNvPr id="3" name="Gerade Verbindung 24"/>
          <p:cNvCxnSpPr/>
          <p:nvPr/>
        </p:nvCxnSpPr>
        <p:spPr>
          <a:xfrm>
            <a:off x="351235" y="362762"/>
            <a:ext cx="27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351235" y="1150653"/>
            <a:ext cx="3484496" cy="14559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1300" dirty="0"/>
              <a:t>4 Plätze à 6 Monate	Universität Bukarest </a:t>
            </a:r>
          </a:p>
          <a:p>
            <a:pPr lvl="0"/>
            <a:r>
              <a:rPr lang="de-DE" sz="1300" dirty="0"/>
              <a:t>4 Plätze à 5 Monate	Universität </a:t>
            </a:r>
            <a:r>
              <a:rPr lang="de-DE" sz="1300" dirty="0" err="1"/>
              <a:t>Iași</a:t>
            </a:r>
            <a:endParaRPr lang="de-DE" sz="1300" dirty="0"/>
          </a:p>
          <a:p>
            <a:pPr lvl="0"/>
            <a:r>
              <a:rPr lang="de-DE" sz="1300" dirty="0"/>
              <a:t>4 Plätze à 6 Monate	Universität </a:t>
            </a:r>
            <a:r>
              <a:rPr lang="de-DE" sz="1300" dirty="0" err="1"/>
              <a:t>Babeș-Bolyai</a:t>
            </a:r>
            <a:r>
              <a:rPr lang="de-DE" sz="1300" dirty="0"/>
              <a:t>, 		</a:t>
            </a:r>
            <a:r>
              <a:rPr lang="de-DE" sz="1300" dirty="0" err="1"/>
              <a:t>Cluj</a:t>
            </a:r>
            <a:endParaRPr lang="de-DE" sz="1300" dirty="0"/>
          </a:p>
          <a:p>
            <a:pPr lvl="0"/>
            <a:r>
              <a:rPr lang="de-DE" sz="1300" dirty="0"/>
              <a:t>1 Platz à 10 Monate und </a:t>
            </a:r>
            <a:br>
              <a:rPr lang="de-DE" sz="1300" dirty="0"/>
            </a:br>
            <a:r>
              <a:rPr lang="de-DE" sz="1300" dirty="0"/>
              <a:t>2 Plätze à 5 Monate	Universität </a:t>
            </a:r>
            <a:r>
              <a:rPr lang="de-DE" sz="1300" dirty="0" err="1"/>
              <a:t>Timi</a:t>
            </a:r>
            <a:r>
              <a:rPr lang="ro-RO" sz="1300" dirty="0"/>
              <a:t>șoara</a:t>
            </a:r>
            <a:endParaRPr lang="de-DE" sz="1300" dirty="0"/>
          </a:p>
        </p:txBody>
      </p:sp>
      <p:sp>
        <p:nvSpPr>
          <p:cNvPr id="8" name="Textfeld 7"/>
          <p:cNvSpPr txBox="1"/>
          <p:nvPr/>
        </p:nvSpPr>
        <p:spPr>
          <a:xfrm>
            <a:off x="5706094" y="3905788"/>
            <a:ext cx="115190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Foto: © www.visitclujnapoca.ro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6279" y="0"/>
            <a:ext cx="2941721" cy="389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674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51235" y="486135"/>
            <a:ext cx="3591374" cy="654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650"/>
              </a:lnSpc>
              <a:tabLst>
                <a:tab pos="806054" algn="l"/>
              </a:tabLst>
            </a:pPr>
            <a:r>
              <a:rPr lang="de-DE" dirty="0">
                <a:latin typeface="Palatino Linotype" panose="02040502050505030304" pitchFamily="18" charset="0"/>
              </a:rPr>
              <a:t>Partneruniversitäten in Spanien </a:t>
            </a:r>
          </a:p>
          <a:p>
            <a:pPr>
              <a:lnSpc>
                <a:spcPts val="1650"/>
              </a:lnSpc>
              <a:tabLst>
                <a:tab pos="806054" algn="l"/>
              </a:tabLst>
            </a:pPr>
            <a:r>
              <a:rPr lang="de-DE" dirty="0">
                <a:latin typeface="Palatino Linotype" panose="02040502050505030304" pitchFamily="18" charset="0"/>
              </a:rPr>
              <a:t>(</a:t>
            </a:r>
            <a:r>
              <a:rPr lang="de-DE" sz="1400" dirty="0">
                <a:latin typeface="Palatino Linotype" panose="02040502050505030304" pitchFamily="18" charset="0"/>
              </a:rPr>
              <a:t>Dr. M. Ramírez) </a:t>
            </a:r>
            <a:r>
              <a:rPr lang="de-DE" dirty="0">
                <a:latin typeface="Palatino Linotype" panose="02040502050505030304" pitchFamily="18" charset="0"/>
              </a:rPr>
              <a:t>und Portugal</a:t>
            </a:r>
          </a:p>
          <a:p>
            <a:pPr>
              <a:lnSpc>
                <a:spcPts val="1650"/>
              </a:lnSpc>
              <a:tabLst>
                <a:tab pos="806054" algn="l"/>
              </a:tabLst>
            </a:pPr>
            <a:r>
              <a:rPr lang="de-DE" sz="1400" dirty="0">
                <a:latin typeface="Palatino Linotype" panose="02040502050505030304" pitchFamily="18" charset="0"/>
              </a:rPr>
              <a:t>(Dr. S. Albrecht)</a:t>
            </a:r>
          </a:p>
        </p:txBody>
      </p:sp>
      <p:cxnSp>
        <p:nvCxnSpPr>
          <p:cNvPr id="3" name="Gerade Verbindung 24"/>
          <p:cNvCxnSpPr/>
          <p:nvPr/>
        </p:nvCxnSpPr>
        <p:spPr>
          <a:xfrm>
            <a:off x="351235" y="362762"/>
            <a:ext cx="27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351234" y="1354939"/>
            <a:ext cx="3710127" cy="301966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1300" dirty="0"/>
              <a:t>2 Plätze à 9 Monate	Universität Sevilla           </a:t>
            </a:r>
          </a:p>
          <a:p>
            <a:pPr lvl="0"/>
            <a:r>
              <a:rPr lang="de-DE" sz="1300" dirty="0"/>
              <a:t>2 Plätze à 9 Monate 	Universität </a:t>
            </a:r>
            <a:r>
              <a:rPr lang="de-DE" sz="1300" dirty="0" err="1"/>
              <a:t>Almería</a:t>
            </a:r>
            <a:endParaRPr lang="de-DE" sz="1300" dirty="0"/>
          </a:p>
          <a:p>
            <a:pPr lvl="0"/>
            <a:r>
              <a:rPr lang="de-DE" sz="1300" dirty="0"/>
              <a:t>4 Plätze à 9 Monate 	Universität Valladolid</a:t>
            </a:r>
          </a:p>
          <a:p>
            <a:pPr lvl="0"/>
            <a:r>
              <a:rPr lang="de-DE" sz="1300" dirty="0"/>
              <a:t>2 Plätze à 9 Monate	Universität Cádiz</a:t>
            </a:r>
          </a:p>
          <a:p>
            <a:pPr lvl="0"/>
            <a:r>
              <a:rPr lang="de-DE" sz="1300" dirty="0"/>
              <a:t>2 Plätze à 9 Monate	Universität Zaragoza</a:t>
            </a:r>
          </a:p>
          <a:p>
            <a:pPr lvl="0"/>
            <a:r>
              <a:rPr lang="de-DE" sz="1300" dirty="0"/>
              <a:t>3 Plätze à 9 Monate 	Universität Jaén </a:t>
            </a:r>
          </a:p>
          <a:p>
            <a:pPr lvl="0"/>
            <a:r>
              <a:rPr lang="de-DE" sz="1300" dirty="0"/>
              <a:t>2 Plätze à 9 Monate	Universität Santiago de</a:t>
            </a:r>
            <a:br>
              <a:rPr lang="de-DE" sz="1300" dirty="0"/>
            </a:br>
            <a:r>
              <a:rPr lang="de-DE" sz="1300" dirty="0"/>
              <a:t>		</a:t>
            </a:r>
            <a:r>
              <a:rPr lang="de-DE" sz="1300" dirty="0" err="1"/>
              <a:t>Compostela</a:t>
            </a:r>
            <a:endParaRPr lang="de-DE" sz="1300" dirty="0"/>
          </a:p>
          <a:p>
            <a:pPr lvl="0"/>
            <a:r>
              <a:rPr lang="de-DE" sz="1300" dirty="0"/>
              <a:t>2 Plätze à 9 Monate	</a:t>
            </a:r>
            <a:r>
              <a:rPr lang="de-DE" sz="1300"/>
              <a:t>Universität Vitoria</a:t>
            </a:r>
            <a:endParaRPr lang="de-DE" sz="1300" dirty="0"/>
          </a:p>
          <a:p>
            <a:pPr lvl="0"/>
            <a:r>
              <a:rPr lang="de-DE" sz="1300" dirty="0"/>
              <a:t>2 Plätze à 9 Monate	Universität Vigo</a:t>
            </a:r>
          </a:p>
          <a:p>
            <a:pPr lvl="0"/>
            <a:r>
              <a:rPr lang="de-DE" sz="1300" dirty="0"/>
              <a:t>2 Plätze à 9 Monate	Universität P. </a:t>
            </a:r>
            <a:r>
              <a:rPr lang="de-DE" sz="1300" dirty="0" err="1"/>
              <a:t>Fabra</a:t>
            </a:r>
            <a:r>
              <a:rPr lang="de-DE" sz="1300" dirty="0"/>
              <a:t> </a:t>
            </a:r>
            <a:br>
              <a:rPr lang="de-DE" sz="1300" dirty="0"/>
            </a:br>
            <a:r>
              <a:rPr lang="de-DE" sz="1300" dirty="0"/>
              <a:t>		Barcelona</a:t>
            </a:r>
          </a:p>
          <a:p>
            <a:pPr lvl="0"/>
            <a:endParaRPr lang="de-DE" sz="1300" dirty="0"/>
          </a:p>
          <a:p>
            <a:pPr lvl="0"/>
            <a:r>
              <a:rPr lang="de-DE" sz="1300" dirty="0"/>
              <a:t>2 Plätze à 9 Monate	Universität Coimbra</a:t>
            </a:r>
          </a:p>
          <a:p>
            <a:pPr lvl="0"/>
            <a:r>
              <a:rPr lang="de-DE" sz="1300" dirty="0"/>
              <a:t>1 Platz à  9 Monate               </a:t>
            </a:r>
            <a:r>
              <a:rPr lang="de-DE" sz="1300" dirty="0" err="1"/>
              <a:t>Uminho</a:t>
            </a:r>
            <a:r>
              <a:rPr lang="de-DE" sz="1300" dirty="0"/>
              <a:t> in Braga</a:t>
            </a:r>
          </a:p>
        </p:txBody>
      </p:sp>
      <p:pic>
        <p:nvPicPr>
          <p:cNvPr id="2050" name="Picture 2" descr="C:\Users\Romanistik\Desktop\vali-sachadonig-406306-unsplas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609" y="0"/>
            <a:ext cx="2915391" cy="388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5486400" y="3888469"/>
            <a:ext cx="13716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Foto: © </a:t>
            </a:r>
            <a:r>
              <a:rPr lang="de-DE" sz="600" dirty="0" err="1"/>
              <a:t>Vali</a:t>
            </a:r>
            <a:r>
              <a:rPr lang="de-DE" sz="600" dirty="0"/>
              <a:t> </a:t>
            </a:r>
            <a:r>
              <a:rPr lang="de-DE" sz="600" dirty="0" err="1"/>
              <a:t>Sachadonig</a:t>
            </a:r>
            <a:r>
              <a:rPr lang="de-DE" sz="600" dirty="0"/>
              <a:t> unsplash.com</a:t>
            </a:r>
          </a:p>
        </p:txBody>
      </p:sp>
    </p:spTree>
    <p:extLst>
      <p:ext uri="{BB962C8B-B14F-4D97-AF65-F5344CB8AC3E}">
        <p14:creationId xmlns:p14="http://schemas.microsoft.com/office/powerpoint/2010/main" val="47049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6871453" cy="4490884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8" name="Picture 3" descr="T:\mav\Corporate Design\Originaldaten\CD_FSU\PowerPoint\PPP_Präsident\bilder\uni_siegel_blau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56" t="13297" r="33126" b="15504"/>
          <a:stretch/>
        </p:blipFill>
        <p:spPr bwMode="auto">
          <a:xfrm>
            <a:off x="2333826" y="-7557"/>
            <a:ext cx="4537628" cy="450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4"/>
          <p:cNvSpPr/>
          <p:nvPr/>
        </p:nvSpPr>
        <p:spPr>
          <a:xfrm>
            <a:off x="359622" y="3033280"/>
            <a:ext cx="3069378" cy="134752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cxnSp>
        <p:nvCxnSpPr>
          <p:cNvPr id="6" name="Gerade Verbindung 15"/>
          <p:cNvCxnSpPr/>
          <p:nvPr/>
        </p:nvCxnSpPr>
        <p:spPr>
          <a:xfrm>
            <a:off x="499471" y="3215725"/>
            <a:ext cx="27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499471" y="3279025"/>
            <a:ext cx="2689499" cy="9355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500" dirty="0">
                <a:latin typeface="Palatino Linotype" panose="02040502050505030304" pitchFamily="18" charset="0"/>
              </a:rPr>
              <a:t>Vielen Dank </a:t>
            </a:r>
          </a:p>
          <a:p>
            <a:r>
              <a:rPr lang="de-DE" sz="1500" dirty="0">
                <a:latin typeface="Palatino Linotype" panose="02040502050505030304" pitchFamily="18" charset="0"/>
              </a:rPr>
              <a:t>für Ihre Aufmerksamkeit!</a:t>
            </a:r>
          </a:p>
          <a:p>
            <a:endParaRPr lang="de-DE" sz="1500" dirty="0">
              <a:latin typeface="Palatino Linotype" panose="02040502050505030304" pitchFamily="18" charset="0"/>
            </a:endParaRPr>
          </a:p>
          <a:p>
            <a:r>
              <a:rPr lang="de-DE" sz="1500" dirty="0">
                <a:latin typeface="Palatino Linotype" panose="02040502050505030304" pitchFamily="18" charset="0"/>
              </a:rPr>
              <a:t>FRAGEN?</a:t>
            </a:r>
          </a:p>
        </p:txBody>
      </p:sp>
    </p:spTree>
    <p:extLst>
      <p:ext uri="{BB962C8B-B14F-4D97-AF65-F5344CB8AC3E}">
        <p14:creationId xmlns:p14="http://schemas.microsoft.com/office/powerpoint/2010/main" val="560463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0" y="0"/>
            <a:ext cx="6871453" cy="4490884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1027" name="Picture 3" descr="T:\mav\Corporate Design\Originaldaten\CD_FSU\PowerPoint\PPP_Präsident\bilder\uni_siegel_blau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56" t="13297" r="33126" b="15504"/>
          <a:stretch/>
        </p:blipFill>
        <p:spPr bwMode="auto">
          <a:xfrm>
            <a:off x="2333826" y="-7557"/>
            <a:ext cx="4537628" cy="450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343697" y="1128409"/>
            <a:ext cx="2058985" cy="270936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cxnSp>
        <p:nvCxnSpPr>
          <p:cNvPr id="12" name="Gerade Verbindung 11"/>
          <p:cNvCxnSpPr/>
          <p:nvPr/>
        </p:nvCxnSpPr>
        <p:spPr>
          <a:xfrm>
            <a:off x="420347" y="1240904"/>
            <a:ext cx="27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442983" y="1800100"/>
            <a:ext cx="1860412" cy="2654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500" dirty="0">
                <a:latin typeface="Palatino Linotype" panose="02040502050505030304" pitchFamily="18" charset="0"/>
              </a:rPr>
              <a:t>Was ist ERASMUS+?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39743" y="1385277"/>
            <a:ext cx="1860412" cy="2654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500" b="1" u="sng" dirty="0">
                <a:latin typeface="Palatino Linotype" panose="02040502050505030304" pitchFamily="18" charset="0"/>
              </a:rPr>
              <a:t>TOPs</a:t>
            </a:r>
            <a:r>
              <a:rPr lang="de-DE" sz="1500" dirty="0">
                <a:latin typeface="Palatino Linotype" panose="02040502050505030304" pitchFamily="18" charset="0"/>
              </a:rPr>
              <a:t>: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73263" y="2153747"/>
            <a:ext cx="1136078" cy="4986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500" dirty="0">
                <a:latin typeface="Palatino Linotype" panose="02040502050505030304" pitchFamily="18" charset="0"/>
              </a:rPr>
              <a:t>Vorteile des Programms?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33772" y="2769822"/>
            <a:ext cx="1483095" cy="4921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500" dirty="0">
                <a:latin typeface="Palatino Linotype" panose="02040502050505030304" pitchFamily="18" charset="0"/>
              </a:rPr>
              <a:t>Wie bewerbe ich mich?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2983" y="3392382"/>
            <a:ext cx="1860412" cy="2654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500" dirty="0">
                <a:latin typeface="Palatino Linotype" panose="02040502050505030304" pitchFamily="18" charset="0"/>
              </a:rPr>
              <a:t>Wohin soll es gehen?</a:t>
            </a:r>
          </a:p>
        </p:txBody>
      </p:sp>
    </p:spTree>
    <p:extLst>
      <p:ext uri="{BB962C8B-B14F-4D97-AF65-F5344CB8AC3E}">
        <p14:creationId xmlns:p14="http://schemas.microsoft.com/office/powerpoint/2010/main" val="1079395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3" t="2529" r="26544" b="10661"/>
          <a:stretch/>
        </p:blipFill>
        <p:spPr bwMode="auto">
          <a:xfrm>
            <a:off x="1" y="0"/>
            <a:ext cx="2750756" cy="450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3097753" y="368574"/>
            <a:ext cx="332077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097752" y="449665"/>
            <a:ext cx="2207065" cy="2306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>
                <a:latin typeface="Palatino Linotype" panose="02040502050505030304" pitchFamily="18" charset="0"/>
              </a:rPr>
              <a:t>Was ist Erasmus+?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092791" y="923947"/>
            <a:ext cx="3421856" cy="3187610"/>
          </a:xfrm>
          <a:prstGeom prst="rect">
            <a:avLst/>
          </a:prstGeom>
          <a:noFill/>
        </p:spPr>
        <p:txBody>
          <a:bodyPr wrap="square" lIns="0" tIns="0" rIns="0" bIns="0" numCol="1" spcCol="14400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altLang="de-DE" sz="1200" b="1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Erasmus+ ist…</a:t>
            </a:r>
          </a:p>
          <a:p>
            <a:pPr>
              <a:buClr>
                <a:schemeClr val="accent1"/>
              </a:buClr>
            </a:pPr>
            <a:r>
              <a:rPr lang="de-DE" sz="1200" dirty="0"/>
              <a:t>…ein Aktionsprogramm der Europäischen Union für die Zusammenarbeit im Bereich des Bildungswesens.</a:t>
            </a:r>
          </a:p>
          <a:p>
            <a:pPr>
              <a:buClr>
                <a:schemeClr val="accent1"/>
              </a:buClr>
            </a:pPr>
            <a:endParaRPr lang="de-DE" altLang="de-DE" sz="1200" dirty="0">
              <a:solidFill>
                <a:srgbClr val="002350"/>
              </a:solidFill>
            </a:endParaRPr>
          </a:p>
          <a:p>
            <a:pPr>
              <a:buClr>
                <a:schemeClr val="accent1"/>
              </a:buClr>
            </a:pPr>
            <a:r>
              <a:rPr lang="de-DE" altLang="de-DE" sz="1200" b="1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Ziel des Programms ist…</a:t>
            </a:r>
          </a:p>
          <a:p>
            <a:pPr>
              <a:buClr>
                <a:schemeClr val="accent1"/>
              </a:buClr>
            </a:pPr>
            <a:r>
              <a:rPr lang="de-DE" sz="1200" dirty="0"/>
              <a:t>… die Förderung europäischer Kooperation durch Partnerschaften über nationale Grenzen hinweg sowie die Verbesserung der Qualität </a:t>
            </a:r>
            <a:r>
              <a:rPr lang="de-DE" sz="1200"/>
              <a:t>der Bildung.</a:t>
            </a:r>
            <a:br>
              <a:rPr lang="de-DE" sz="1200" dirty="0"/>
            </a:br>
            <a:endParaRPr lang="de-DE" altLang="de-DE" sz="1200" dirty="0">
              <a:solidFill>
                <a:srgbClr val="002350"/>
              </a:solidFill>
            </a:endParaRPr>
          </a:p>
          <a:p>
            <a:pPr>
              <a:buClr>
                <a:schemeClr val="accent1"/>
              </a:buClr>
            </a:pPr>
            <a:r>
              <a:rPr lang="de-DE" altLang="de-DE" sz="1200" b="1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Die FSU Jena hat…</a:t>
            </a:r>
            <a:br>
              <a:rPr lang="de-DE" altLang="de-DE" sz="1200" b="1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</a:br>
            <a:r>
              <a:rPr lang="de-DE" altLang="de-DE" sz="1200" b="1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… </a:t>
            </a:r>
            <a:r>
              <a:rPr lang="de-DE" sz="1200" dirty="0"/>
              <a:t>europaweite Austauschvereinbarungen mit über 160 Universitäten. Die meisten der Austauschplätze sind fachrichtungsgebunden und basieren auf fachgebundenen Vereinbarungen mit Partneruniversitäten in ganz Europa.</a:t>
            </a:r>
          </a:p>
          <a:p>
            <a:pPr>
              <a:buClr>
                <a:schemeClr val="accent1"/>
              </a:buClr>
            </a:pPr>
            <a:endParaRPr lang="de-DE" altLang="de-DE" sz="1200" dirty="0">
              <a:solidFill>
                <a:srgbClr val="002350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>
              <a:buClr>
                <a:schemeClr val="accent1"/>
              </a:buClr>
            </a:pPr>
            <a:r>
              <a:rPr lang="de-DE" altLang="de-DE" sz="1200" dirty="0">
                <a:solidFill>
                  <a:srgbClr val="002350"/>
                </a:solidFill>
                <a:ea typeface="Roboto Condensed" panose="02000000000000000000" pitchFamily="2" charset="0"/>
                <a:cs typeface="Roboto Condensed" panose="02000000000000000000" pitchFamily="2" charset="0"/>
                <a:hlinkClick r:id="rId4"/>
              </a:rPr>
              <a:t>https://www.uni-jena.de/Erasmus</a:t>
            </a:r>
            <a:r>
              <a:rPr lang="de-DE" altLang="de-DE" sz="1200" dirty="0">
                <a:solidFill>
                  <a:srgbClr val="002350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18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8" t="892" r="15832" b="624"/>
          <a:stretch/>
        </p:blipFill>
        <p:spPr bwMode="auto">
          <a:xfrm>
            <a:off x="1" y="-7558"/>
            <a:ext cx="1720849" cy="451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2051879" y="368574"/>
            <a:ext cx="332077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2051878" y="449665"/>
            <a:ext cx="3311305" cy="2306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>
                <a:latin typeface="Palatino Linotype" panose="02040502050505030304" pitchFamily="18" charset="0"/>
              </a:rPr>
              <a:t>Vorteile des Programms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063514" y="948156"/>
            <a:ext cx="2054911" cy="2437070"/>
          </a:xfrm>
          <a:prstGeom prst="rect">
            <a:avLst/>
          </a:prstGeom>
          <a:noFill/>
        </p:spPr>
        <p:txBody>
          <a:bodyPr wrap="square" lIns="0" tIns="0" rIns="0" bIns="0" numCol="1" spcCol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1200" dirty="0"/>
              <a:t>Die Teilnahme ist </a:t>
            </a:r>
            <a:r>
              <a:rPr lang="de-DE" sz="1200" dirty="0">
                <a:solidFill>
                  <a:srgbClr val="FF0000"/>
                </a:solidFill>
              </a:rPr>
              <a:t>einfacher</a:t>
            </a:r>
            <a:r>
              <a:rPr lang="de-DE" sz="1200" dirty="0"/>
              <a:t> und </a:t>
            </a:r>
            <a:r>
              <a:rPr lang="de-DE" sz="1200" dirty="0">
                <a:solidFill>
                  <a:srgbClr val="FF0000"/>
                </a:solidFill>
              </a:rPr>
              <a:t>unkomplizierter</a:t>
            </a:r>
            <a:r>
              <a:rPr lang="de-DE" sz="1200" dirty="0"/>
              <a:t> als eine individuelle Bewerbung an einer ausländischen Universität.</a:t>
            </a:r>
          </a:p>
          <a:p>
            <a:pPr>
              <a:buClr>
                <a:schemeClr val="accent1"/>
              </a:buClr>
            </a:pPr>
            <a:endParaRPr lang="de-DE" sz="1200" dirty="0"/>
          </a:p>
          <a:p>
            <a:pPr>
              <a:buClr>
                <a:schemeClr val="accent1"/>
              </a:buClr>
            </a:pPr>
            <a:r>
              <a:rPr lang="de-DE" sz="1200" dirty="0"/>
              <a:t>Es fallen </a:t>
            </a:r>
            <a:r>
              <a:rPr lang="de-DE" sz="1200" dirty="0">
                <a:solidFill>
                  <a:srgbClr val="FF0000"/>
                </a:solidFill>
              </a:rPr>
              <a:t>keine Studiengebühren</a:t>
            </a:r>
            <a:r>
              <a:rPr lang="de-DE" sz="1200" dirty="0"/>
              <a:t> an der ausländischen Universität an.</a:t>
            </a:r>
          </a:p>
          <a:p>
            <a:pPr>
              <a:buClr>
                <a:schemeClr val="accent1"/>
              </a:buClr>
            </a:pPr>
            <a:endParaRPr lang="de-DE" sz="1200" dirty="0"/>
          </a:p>
          <a:p>
            <a:pPr>
              <a:buClr>
                <a:schemeClr val="accent1"/>
              </a:buClr>
            </a:pPr>
            <a:r>
              <a:rPr lang="de-DE" sz="1200" dirty="0"/>
              <a:t>Eine </a:t>
            </a:r>
            <a:r>
              <a:rPr lang="de-DE" sz="1200" dirty="0">
                <a:solidFill>
                  <a:srgbClr val="FF0000"/>
                </a:solidFill>
              </a:rPr>
              <a:t>monatliche ERASMUS-Beihilfe</a:t>
            </a:r>
            <a:r>
              <a:rPr lang="de-DE" sz="1200" dirty="0"/>
              <a:t> von ca. 150,00€, abhängig von den zur Verfügung stehenden Mitteln, ist möglich.</a:t>
            </a:r>
          </a:p>
        </p:txBody>
      </p:sp>
      <p:sp>
        <p:nvSpPr>
          <p:cNvPr id="5" name="Rechteck 4"/>
          <p:cNvSpPr/>
          <p:nvPr/>
        </p:nvSpPr>
        <p:spPr>
          <a:xfrm>
            <a:off x="4396414" y="948156"/>
            <a:ext cx="21210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de-DE" sz="1200" dirty="0"/>
              <a:t>Die Beantragung von </a:t>
            </a:r>
            <a:r>
              <a:rPr lang="de-DE" sz="1200" dirty="0">
                <a:solidFill>
                  <a:srgbClr val="FF0000"/>
                </a:solidFill>
              </a:rPr>
              <a:t>Auslands-BAföG</a:t>
            </a:r>
            <a:r>
              <a:rPr lang="de-DE" sz="1200" dirty="0"/>
              <a:t> ist möglich und empfehlenswert. Erkundigungen über Höhe und Bedingungen des Auslands-</a:t>
            </a:r>
            <a:r>
              <a:rPr lang="de-DE" sz="1200" dirty="0" err="1"/>
              <a:t>BAföGs</a:t>
            </a:r>
            <a:r>
              <a:rPr lang="de-DE" sz="1200" dirty="0"/>
              <a:t> holen Sie bitte beim örtlichen </a:t>
            </a:r>
            <a:r>
              <a:rPr lang="de-DE" sz="1200" i="1" dirty="0"/>
              <a:t>Amt für Ausbildungsförderung</a:t>
            </a:r>
            <a:r>
              <a:rPr lang="de-DE" sz="1200" dirty="0"/>
              <a:t> (BAföG),  Am Planetarium 4, ein.</a:t>
            </a:r>
            <a:endParaRPr lang="de-DE" altLang="de-DE" sz="1200" dirty="0">
              <a:solidFill>
                <a:srgbClr val="002350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300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8" t="5457" r="35963" b="332"/>
          <a:stretch/>
        </p:blipFill>
        <p:spPr bwMode="auto">
          <a:xfrm>
            <a:off x="2748687" y="-14749"/>
            <a:ext cx="4111480" cy="451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344977" y="359955"/>
            <a:ext cx="341072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44976" y="434122"/>
            <a:ext cx="2067394" cy="2306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>
                <a:latin typeface="Palatino Linotype" panose="02040502050505030304" pitchFamily="18" charset="0"/>
              </a:rPr>
              <a:t>Weitere Vorteile auf einem Blick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91830" y="1045008"/>
            <a:ext cx="2308698" cy="30341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b="1" dirty="0"/>
              <a:t>erleichterte</a:t>
            </a:r>
            <a:r>
              <a:rPr lang="de-DE" sz="1200" dirty="0"/>
              <a:t> Zulassungsbedingungen, </a:t>
            </a:r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b="1" dirty="0"/>
              <a:t>keine Sprachtests</a:t>
            </a:r>
            <a:r>
              <a:rPr lang="de-DE" sz="1200" dirty="0"/>
              <a:t> (aber Voraussetzung Sprachniveau B1),</a:t>
            </a:r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b="1" dirty="0"/>
              <a:t>organisatorische Unterstützung </a:t>
            </a:r>
            <a:r>
              <a:rPr lang="de-DE" sz="1200" dirty="0"/>
              <a:t>durch die </a:t>
            </a:r>
            <a:r>
              <a:rPr lang="de-DE" sz="1200" dirty="0" err="1"/>
              <a:t>ERASMUS-Koordinator:innen</a:t>
            </a:r>
            <a:r>
              <a:rPr lang="de-DE" sz="1200" dirty="0"/>
              <a:t> und die Internationalen Büros sowohl an der Heimat- als auch an der Gastuniversität,</a:t>
            </a:r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dirty="0"/>
              <a:t>Teilnahme an </a:t>
            </a:r>
            <a:r>
              <a:rPr lang="de-DE" sz="1200" b="1" dirty="0"/>
              <a:t>kostenlosen interkulturellen Trainings und Sprachkursen</a:t>
            </a:r>
            <a:r>
              <a:rPr lang="de-DE" sz="1200" dirty="0"/>
              <a:t> möglich,</a:t>
            </a:r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b="1" dirty="0"/>
              <a:t>Anerkennung der Studienleistung </a:t>
            </a:r>
            <a:r>
              <a:rPr lang="de-DE" sz="1200" dirty="0"/>
              <a:t>durch Studienvereinbarung und ECTS-Punktesystem.</a:t>
            </a:r>
          </a:p>
        </p:txBody>
      </p:sp>
    </p:spTree>
    <p:extLst>
      <p:ext uri="{BB962C8B-B14F-4D97-AF65-F5344CB8AC3E}">
        <p14:creationId xmlns:p14="http://schemas.microsoft.com/office/powerpoint/2010/main" val="2531166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erade Verbindung 9"/>
          <p:cNvCxnSpPr/>
          <p:nvPr/>
        </p:nvCxnSpPr>
        <p:spPr>
          <a:xfrm>
            <a:off x="340096" y="359248"/>
            <a:ext cx="346895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338269" y="440204"/>
            <a:ext cx="4650926" cy="2724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>
                <a:latin typeface="Palatino Linotype" panose="02040502050505030304" pitchFamily="18" charset="0"/>
              </a:rPr>
              <a:t>Wie bewerbe ich mich?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43201" y="931108"/>
            <a:ext cx="2746472" cy="22363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340136">
              <a:buClr>
                <a:schemeClr val="accent1"/>
              </a:buClr>
              <a:defRPr/>
            </a:pPr>
            <a:r>
              <a:rPr lang="de-DE" sz="1400" b="1" dirty="0">
                <a:latin typeface="Roboto Condensed" pitchFamily="2" charset="0"/>
                <a:ea typeface="Roboto Condensed" pitchFamily="2" charset="0"/>
              </a:rPr>
              <a:t>Wo?</a:t>
            </a:r>
            <a:endParaRPr lang="de-DE" sz="1400" b="1" dirty="0">
              <a:solidFill>
                <a:srgbClr val="00235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defTabSz="340136">
              <a:buClr>
                <a:schemeClr val="accent1"/>
              </a:buClr>
              <a:defRPr/>
            </a:pPr>
            <a:endParaRPr lang="de-DE" sz="900" b="1" dirty="0">
              <a:solidFill>
                <a:srgbClr val="00235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135731" indent="-135731" defTabSz="340136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de-DE" sz="1200" b="1" dirty="0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  <a:t>Die Bewerbung erfolgt bei der für Sie zuständigen Person:</a:t>
            </a:r>
            <a:br>
              <a:rPr lang="de-DE" sz="1200" dirty="0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</a:br>
            <a:r>
              <a:rPr lang="de-DE" sz="1200" dirty="0">
                <a:solidFill>
                  <a:srgbClr val="002350"/>
                </a:solidFill>
                <a:ea typeface="Roboto Condensed" pitchFamily="2" charset="0"/>
              </a:rPr>
              <a:t>Frankreich: 	Dr. F. </a:t>
            </a:r>
            <a:r>
              <a:rPr lang="de-DE" sz="1200" dirty="0" err="1">
                <a:solidFill>
                  <a:srgbClr val="002350"/>
                </a:solidFill>
                <a:ea typeface="Roboto Condensed" pitchFamily="2" charset="0"/>
              </a:rPr>
              <a:t>Meynier</a:t>
            </a:r>
            <a:r>
              <a:rPr lang="de-DE" sz="1200" dirty="0">
                <a:solidFill>
                  <a:srgbClr val="002350"/>
                </a:solidFill>
                <a:ea typeface="Roboto Condensed" pitchFamily="2" charset="0"/>
              </a:rPr>
              <a:t>-Heydenreich</a:t>
            </a:r>
            <a:br>
              <a:rPr lang="de-DE" sz="1200" dirty="0">
                <a:solidFill>
                  <a:srgbClr val="002350"/>
                </a:solidFill>
                <a:ea typeface="Roboto Condensed" pitchFamily="2" charset="0"/>
              </a:rPr>
            </a:br>
            <a:r>
              <a:rPr lang="de-DE" sz="1200" dirty="0">
                <a:solidFill>
                  <a:srgbClr val="002350"/>
                </a:solidFill>
                <a:ea typeface="Roboto Condensed" pitchFamily="2" charset="0"/>
              </a:rPr>
              <a:t>Italien:		L. Rimmele</a:t>
            </a:r>
            <a:br>
              <a:rPr lang="de-DE" sz="1200" dirty="0">
                <a:solidFill>
                  <a:srgbClr val="002350"/>
                </a:solidFill>
                <a:ea typeface="Roboto Condensed" pitchFamily="2" charset="0"/>
              </a:rPr>
            </a:br>
            <a:r>
              <a:rPr lang="de-DE" sz="1200" dirty="0">
                <a:solidFill>
                  <a:srgbClr val="002350"/>
                </a:solidFill>
                <a:ea typeface="Roboto Condensed" pitchFamily="2" charset="0"/>
              </a:rPr>
              <a:t>Portugal :         Dr. S. Albrecht </a:t>
            </a:r>
          </a:p>
          <a:p>
            <a:pPr marL="135731" indent="-135731" defTabSz="340136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de-DE" sz="1200" dirty="0">
                <a:solidFill>
                  <a:srgbClr val="002350"/>
                </a:solidFill>
                <a:ea typeface="Roboto Condensed" pitchFamily="2" charset="0"/>
              </a:rPr>
              <a:t>Spanien:          Dr. M. Ramírez</a:t>
            </a:r>
            <a:br>
              <a:rPr lang="de-DE" sz="1200" dirty="0">
                <a:solidFill>
                  <a:srgbClr val="002350"/>
                </a:solidFill>
                <a:ea typeface="Roboto Condensed" pitchFamily="2" charset="0"/>
              </a:rPr>
            </a:br>
            <a:r>
              <a:rPr lang="de-DE" sz="1200" dirty="0">
                <a:solidFill>
                  <a:srgbClr val="002350"/>
                </a:solidFill>
                <a:ea typeface="Roboto Condensed" pitchFamily="2" charset="0"/>
              </a:rPr>
              <a:t>Rumänien:	Dr. V. </a:t>
            </a:r>
            <a:r>
              <a:rPr lang="de-DE" sz="1200" dirty="0" err="1">
                <a:solidFill>
                  <a:srgbClr val="002350"/>
                </a:solidFill>
                <a:ea typeface="Roboto Condensed" pitchFamily="2" charset="0"/>
              </a:rPr>
              <a:t>Popovici</a:t>
            </a:r>
            <a:endParaRPr lang="de-DE" sz="1200" dirty="0">
              <a:solidFill>
                <a:srgbClr val="002350"/>
              </a:solidFill>
              <a:ea typeface="Roboto Condensed" pitchFamily="2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774282" y="931108"/>
            <a:ext cx="2746472" cy="28347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340136">
              <a:buClr>
                <a:schemeClr val="accent1"/>
              </a:buClr>
              <a:defRPr/>
            </a:pPr>
            <a:r>
              <a:rPr lang="de-DE" sz="1400" b="1" dirty="0">
                <a:latin typeface="Roboto Condensed" pitchFamily="2" charset="0"/>
                <a:ea typeface="Roboto Condensed" pitchFamily="2" charset="0"/>
              </a:rPr>
              <a:t>Bis wann?</a:t>
            </a:r>
            <a:endParaRPr lang="de-DE" sz="1400" b="1" dirty="0">
              <a:solidFill>
                <a:srgbClr val="00235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defTabSz="340136">
              <a:buClr>
                <a:schemeClr val="accent1"/>
              </a:buClr>
              <a:defRPr/>
            </a:pPr>
            <a:endParaRPr lang="de-DE" sz="900" b="1" dirty="0">
              <a:solidFill>
                <a:srgbClr val="00235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135731" indent="-135731" defTabSz="340136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de-DE" sz="1400" b="1" dirty="0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  <a:t>Zentraler Bewerbungsschluss an der FSU ist der 15.01. eines jeden Jahres und gilt für das darauf-folgende akademische Jahr:</a:t>
            </a:r>
            <a:br>
              <a:rPr lang="de-DE" sz="1400" dirty="0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</a:br>
            <a:br>
              <a:rPr lang="de-DE" sz="1400" dirty="0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</a:br>
            <a:r>
              <a:rPr lang="de-DE" sz="1400" dirty="0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  <a:t>d.h. </a:t>
            </a:r>
            <a:r>
              <a:rPr lang="de-DE" sz="1400" dirty="0">
                <a:solidFill>
                  <a:srgbClr val="FF0000"/>
                </a:solidFill>
                <a:latin typeface="Roboto Condensed" pitchFamily="2" charset="0"/>
                <a:ea typeface="Roboto Condensed" pitchFamily="2" charset="0"/>
              </a:rPr>
              <a:t>15.01.2024</a:t>
            </a:r>
            <a:r>
              <a:rPr lang="de-DE" sz="1400" dirty="0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  <a:t> für das akademische Jahr </a:t>
            </a:r>
            <a:r>
              <a:rPr lang="de-DE" sz="1400" dirty="0">
                <a:solidFill>
                  <a:srgbClr val="FF0000"/>
                </a:solidFill>
                <a:latin typeface="Roboto Condensed" pitchFamily="2" charset="0"/>
                <a:ea typeface="Roboto Condensed" pitchFamily="2" charset="0"/>
              </a:rPr>
              <a:t>2024/2025</a:t>
            </a:r>
            <a:r>
              <a:rPr lang="de-DE" sz="1400" dirty="0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  <a:t>.</a:t>
            </a:r>
          </a:p>
          <a:p>
            <a:pPr marL="135731" indent="-135731" defTabSz="340136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1480834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erade Verbindung 9"/>
          <p:cNvCxnSpPr/>
          <p:nvPr/>
        </p:nvCxnSpPr>
        <p:spPr>
          <a:xfrm>
            <a:off x="340096" y="359248"/>
            <a:ext cx="346895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338269" y="440204"/>
            <a:ext cx="4650926" cy="2724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dirty="0">
                <a:latin typeface="Palatino Linotype" panose="02040502050505030304" pitchFamily="18" charset="0"/>
              </a:rPr>
              <a:t>Wie bewerbe ich mich?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43200" y="931108"/>
            <a:ext cx="5895471" cy="24995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340136">
              <a:buClr>
                <a:schemeClr val="accent1"/>
              </a:buClr>
              <a:defRPr/>
            </a:pPr>
            <a:r>
              <a:rPr lang="de-DE" sz="1400" b="1" dirty="0">
                <a:latin typeface="Roboto Condensed" pitchFamily="2" charset="0"/>
                <a:ea typeface="Roboto Condensed" pitchFamily="2" charset="0"/>
              </a:rPr>
              <a:t>Wie?</a:t>
            </a:r>
            <a:endParaRPr lang="de-DE" sz="1400" b="1" dirty="0">
              <a:solidFill>
                <a:srgbClr val="00235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defTabSz="340136">
              <a:buClr>
                <a:schemeClr val="accent1"/>
              </a:buClr>
              <a:defRPr/>
            </a:pPr>
            <a:endParaRPr lang="de-DE" sz="900" b="1" dirty="0">
              <a:solidFill>
                <a:srgbClr val="00235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135731" indent="-135731" defTabSz="340136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de-DE" sz="1200" b="1" dirty="0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  <a:t>Folgende Bewerbungsunterlagen reichen Sie bitte bei Ihrem/</a:t>
            </a:r>
            <a:r>
              <a:rPr lang="de-DE" sz="1200" b="1" dirty="0" err="1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  <a:t>r</a:t>
            </a:r>
            <a:r>
              <a:rPr lang="de-DE" sz="1200" b="1" dirty="0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  <a:t> ERASMUS+ </a:t>
            </a:r>
            <a:r>
              <a:rPr lang="de-DE" sz="1200" b="1" dirty="0" err="1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  <a:t>Koordinator:in</a:t>
            </a:r>
            <a:r>
              <a:rPr lang="de-DE" sz="1200" b="1" dirty="0">
                <a:solidFill>
                  <a:srgbClr val="002350"/>
                </a:solidFill>
                <a:latin typeface="Roboto Condensed" pitchFamily="2" charset="0"/>
                <a:ea typeface="Roboto Condensed" pitchFamily="2" charset="0"/>
              </a:rPr>
              <a:t> ein:</a:t>
            </a:r>
            <a:endParaRPr lang="de-DE" sz="1200" dirty="0">
              <a:solidFill>
                <a:srgbClr val="002350"/>
              </a:solidFill>
              <a:latin typeface="Roboto Condensed" pitchFamily="2" charset="0"/>
              <a:ea typeface="Roboto Condensed" pitchFamily="2" charset="0"/>
            </a:endParaRPr>
          </a:p>
          <a:p>
            <a:pPr marL="592931" lvl="1" indent="-135731" defTabSz="340136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de-DE" sz="1200" dirty="0">
                <a:solidFill>
                  <a:srgbClr val="002350"/>
                </a:solidFill>
                <a:ea typeface="Roboto Condensed" pitchFamily="2" charset="0"/>
              </a:rPr>
              <a:t>Bewerbungsbogen</a:t>
            </a:r>
          </a:p>
          <a:p>
            <a:pPr marL="592931" lvl="1" indent="-135731" defTabSz="340136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de-DE" sz="1200" dirty="0">
                <a:solidFill>
                  <a:srgbClr val="002350"/>
                </a:solidFill>
                <a:ea typeface="Roboto Condensed" pitchFamily="2" charset="0"/>
              </a:rPr>
              <a:t>Tabellarischer Lebenslauf</a:t>
            </a:r>
          </a:p>
          <a:p>
            <a:pPr marL="592931" lvl="1" indent="-135731" defTabSz="340136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de-DE" sz="1200" dirty="0">
                <a:solidFill>
                  <a:srgbClr val="002350"/>
                </a:solidFill>
                <a:ea typeface="Roboto Condensed" pitchFamily="2" charset="0"/>
              </a:rPr>
              <a:t>Motivationsschreiben</a:t>
            </a:r>
          </a:p>
          <a:p>
            <a:pPr marL="592931" lvl="1" indent="-135731" defTabSz="340136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de-DE" sz="1200" dirty="0">
                <a:solidFill>
                  <a:srgbClr val="002350"/>
                </a:solidFill>
                <a:ea typeface="Roboto Condensed" pitchFamily="2" charset="0"/>
              </a:rPr>
              <a:t>Sprachnachweis über ausreichende Kenntnisse der Landes- oder Arbeitssprache im Gastland (i.d.R. B1)</a:t>
            </a:r>
          </a:p>
          <a:p>
            <a:pPr marL="592931" lvl="1" indent="-135731" defTabSz="340136"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r>
              <a:rPr lang="de-DE" sz="1200" dirty="0">
                <a:solidFill>
                  <a:srgbClr val="002350"/>
                </a:solidFill>
                <a:ea typeface="Roboto Condensed" pitchFamily="2" charset="0"/>
              </a:rPr>
              <a:t>Auflistung der Studienleistungen mit Notenangabe (Friedolin-Ausdruck)</a:t>
            </a:r>
          </a:p>
        </p:txBody>
      </p:sp>
      <p:sp>
        <p:nvSpPr>
          <p:cNvPr id="6" name="Textfeld 6">
            <a:extLst>
              <a:ext uri="{FF2B5EF4-FFF2-40B4-BE49-F238E27FC236}">
                <a16:creationId xmlns:a16="http://schemas.microsoft.com/office/drawing/2014/main" id="{10E2F5AC-3146-F249-B218-361746161DCF}"/>
              </a:ext>
            </a:extLst>
          </p:cNvPr>
          <p:cNvSpPr txBox="1"/>
          <p:nvPr/>
        </p:nvSpPr>
        <p:spPr>
          <a:xfrm>
            <a:off x="351234" y="2859578"/>
            <a:ext cx="6164461" cy="13549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1200" u="sng" dirty="0"/>
              <a:t>2024/25 Erasmus-Bewerbungsformular</a:t>
            </a:r>
            <a:r>
              <a:rPr lang="de-DE" sz="1200" dirty="0"/>
              <a:t>:</a:t>
            </a:r>
          </a:p>
          <a:p>
            <a:pPr algn="ctr">
              <a:buClr>
                <a:schemeClr val="accent1"/>
              </a:buClr>
            </a:pPr>
            <a:r>
              <a:rPr lang="de-DE" sz="1200" dirty="0">
                <a:cs typeface="Times New Roman"/>
                <a:hlinkClick r:id="rId3"/>
              </a:rPr>
              <a:t>https://www.uni-jena.de/unijenamedia/internationales/dokumente/formulare-auslandsaufenthalt/erasmus/erasmus-bewerbungsformular-2024-25.pdf</a:t>
            </a:r>
            <a:endParaRPr lang="de-DE" sz="1200" dirty="0">
              <a:cs typeface="Times New Roman"/>
            </a:endParaRPr>
          </a:p>
          <a:p>
            <a:pPr algn="ctr">
              <a:buClr>
                <a:schemeClr val="accent1"/>
              </a:buClr>
            </a:pPr>
            <a:r>
              <a:rPr lang="de-DE" sz="1200" u="sng" dirty="0">
                <a:cs typeface="Times New Roman"/>
              </a:rPr>
              <a:t>Zu finden unter</a:t>
            </a:r>
            <a:r>
              <a:rPr lang="de-DE" sz="1200" dirty="0">
                <a:latin typeface="Times New Roman"/>
                <a:cs typeface="Times New Roman"/>
              </a:rPr>
              <a:t>:</a:t>
            </a:r>
          </a:p>
          <a:p>
            <a:pPr algn="ctr">
              <a:buClr>
                <a:schemeClr val="accent1"/>
              </a:buClr>
            </a:pPr>
            <a:r>
              <a:rPr lang="de-DE" sz="1200" dirty="0">
                <a:hlinkClick r:id="rId4"/>
              </a:rPr>
              <a:t>https://www.uni-jena.de/formulareerasmus</a:t>
            </a:r>
            <a:r>
              <a:rPr lang="de-DE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3978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2049826" y="447584"/>
            <a:ext cx="44565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tabLst>
                <a:tab pos="806054" algn="l"/>
              </a:tabLst>
            </a:pPr>
            <a:r>
              <a:rPr lang="de-DE" dirty="0">
                <a:latin typeface="Palatino Linotype" panose="02040502050505030304" pitchFamily="18" charset="0"/>
              </a:rPr>
              <a:t>Nach Abgabe der Bewerbung…</a:t>
            </a:r>
          </a:p>
        </p:txBody>
      </p:sp>
      <p:cxnSp>
        <p:nvCxnSpPr>
          <p:cNvPr id="12" name="Gerade Verbindung 11"/>
          <p:cNvCxnSpPr/>
          <p:nvPr/>
        </p:nvCxnSpPr>
        <p:spPr>
          <a:xfrm>
            <a:off x="2049826" y="366627"/>
            <a:ext cx="333456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T:\mav\Corporate Design\Bilderfundus\! FSU_Fotoauswahl\j171011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66" t="477" r="31545" b="1463"/>
          <a:stretch/>
        </p:blipFill>
        <p:spPr bwMode="auto">
          <a:xfrm>
            <a:off x="1190" y="-4763"/>
            <a:ext cx="1719660" cy="450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049824" y="921791"/>
            <a:ext cx="4389885" cy="3436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de-DE" sz="1400" dirty="0"/>
              <a:t>Die Entscheidung über die </a:t>
            </a:r>
            <a:r>
              <a:rPr lang="de-DE" sz="1400" b="1" dirty="0"/>
              <a:t>Vergabe der Plätze </a:t>
            </a:r>
            <a:r>
              <a:rPr lang="de-DE" sz="1400" dirty="0"/>
              <a:t>wird durch die zuständigen Erasmus+ </a:t>
            </a:r>
            <a:r>
              <a:rPr lang="de-DE" sz="1400" dirty="0" err="1"/>
              <a:t>Koordinator:innen</a:t>
            </a:r>
            <a:r>
              <a:rPr lang="de-DE" sz="1400" dirty="0"/>
              <a:t> anhand Ihrer Unterlagen getroffen. </a:t>
            </a: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de-DE" sz="1400" dirty="0"/>
              <a:t>Die </a:t>
            </a:r>
            <a:r>
              <a:rPr lang="de-DE" sz="1400" b="1" dirty="0"/>
              <a:t>Benachrichtigung</a:t>
            </a:r>
            <a:r>
              <a:rPr lang="de-DE" sz="1400" dirty="0"/>
              <a:t> über den Erasmus-Platz erfolgt in der Regel ab Mitte Februar.</a:t>
            </a: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de-DE" sz="1400" dirty="0"/>
              <a:t>Bei erfolgreicher Bewerbung füllen Sie die </a:t>
            </a:r>
            <a:r>
              <a:rPr lang="de-DE" sz="1400" b="1" dirty="0"/>
              <a:t>Annahmeerklärung</a:t>
            </a:r>
            <a:r>
              <a:rPr lang="de-DE" sz="1400" dirty="0"/>
              <a:t> aus und reichen diese bei Ihrem/</a:t>
            </a:r>
            <a:r>
              <a:rPr lang="de-DE" sz="1400" dirty="0" err="1"/>
              <a:t>r</a:t>
            </a:r>
            <a:r>
              <a:rPr lang="de-DE" sz="1400" dirty="0"/>
              <a:t> </a:t>
            </a:r>
            <a:r>
              <a:rPr lang="de-DE" sz="1400" dirty="0" err="1"/>
              <a:t>Fachkoordinator:in</a:t>
            </a:r>
            <a:r>
              <a:rPr lang="de-DE" sz="1400" dirty="0"/>
              <a:t> ein.</a:t>
            </a: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r>
              <a:rPr lang="de-DE" sz="1400" dirty="0"/>
              <a:t>Organisatorische Fragen des Studienaufenthaltes werden schließlich im April/Mai mit den </a:t>
            </a:r>
            <a:r>
              <a:rPr lang="de-DE" sz="1400" dirty="0" err="1"/>
              <a:t>Koordinator:innen</a:t>
            </a:r>
            <a:r>
              <a:rPr lang="de-DE" sz="1400" dirty="0"/>
              <a:t> geklärt (</a:t>
            </a:r>
            <a:r>
              <a:rPr lang="de-DE" sz="1400" b="1" dirty="0"/>
              <a:t>zweite Infoveranstaltung</a:t>
            </a:r>
            <a:r>
              <a:rPr lang="de-DE" sz="1400" dirty="0"/>
              <a:t>). </a:t>
            </a:r>
            <a:br>
              <a:rPr lang="de-DE" sz="1400" dirty="0"/>
            </a:br>
            <a:r>
              <a:rPr lang="de-DE" sz="1400" dirty="0"/>
              <a:t>Ihr/</a:t>
            </a:r>
            <a:r>
              <a:rPr lang="de-DE" sz="1400" dirty="0" err="1"/>
              <a:t>e</a:t>
            </a:r>
            <a:r>
              <a:rPr lang="de-DE" sz="1400" dirty="0"/>
              <a:t> </a:t>
            </a:r>
            <a:r>
              <a:rPr lang="de-DE" sz="1400" dirty="0" err="1"/>
              <a:t>Koordinator:in</a:t>
            </a:r>
            <a:r>
              <a:rPr lang="de-DE" sz="1400" dirty="0"/>
              <a:t> nominiert Sie an der ausländischen Universität.</a:t>
            </a:r>
          </a:p>
        </p:txBody>
      </p:sp>
    </p:spTree>
    <p:extLst>
      <p:ext uri="{BB962C8B-B14F-4D97-AF65-F5344CB8AC3E}">
        <p14:creationId xmlns:p14="http://schemas.microsoft.com/office/powerpoint/2010/main" val="1001600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2049826" y="447584"/>
            <a:ext cx="44565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tabLst>
                <a:tab pos="806054" algn="l"/>
              </a:tabLst>
            </a:pPr>
            <a:r>
              <a:rPr lang="de-DE" dirty="0">
                <a:latin typeface="Palatino Linotype" panose="02040502050505030304" pitchFamily="18" charset="0"/>
              </a:rPr>
              <a:t>Nach Abgabe der Bewerbung…</a:t>
            </a:r>
          </a:p>
        </p:txBody>
      </p:sp>
      <p:cxnSp>
        <p:nvCxnSpPr>
          <p:cNvPr id="12" name="Gerade Verbindung 11"/>
          <p:cNvCxnSpPr/>
          <p:nvPr/>
        </p:nvCxnSpPr>
        <p:spPr>
          <a:xfrm>
            <a:off x="2049826" y="366627"/>
            <a:ext cx="333456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T:\mav\Corporate Design\Bilderfundus\! FSU_Fotoauswahl\j171011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66" t="477" r="31545" b="1463"/>
          <a:stretch/>
        </p:blipFill>
        <p:spPr bwMode="auto">
          <a:xfrm>
            <a:off x="1190" y="-4763"/>
            <a:ext cx="1719660" cy="450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049824" y="921791"/>
            <a:ext cx="4389885" cy="3436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>
              <a:buClr>
                <a:schemeClr val="accent1"/>
              </a:buClr>
              <a:buFont typeface="+mj-lt"/>
              <a:buAutoNum type="arabicPeriod" startAt="5"/>
            </a:pPr>
            <a:r>
              <a:rPr lang="de-DE" sz="1400" dirty="0"/>
              <a:t>Füllen Sie selbstständig die </a:t>
            </a:r>
            <a:r>
              <a:rPr lang="de-DE" sz="1400" b="1" dirty="0"/>
              <a:t>Bewerbungsformulare der ausländischen Gasthochschule</a:t>
            </a:r>
            <a:r>
              <a:rPr lang="de-DE" sz="1400" dirty="0"/>
              <a:t> aus und schicken Sie sie an das dortige Internationale Büro. Bitte beachten Sie hierbei die Bewerbungstermine der dortigen Hochschule!</a:t>
            </a:r>
          </a:p>
          <a:p>
            <a:pPr marL="342900" indent="-342900">
              <a:buClr>
                <a:schemeClr val="accent1"/>
              </a:buClr>
              <a:buFont typeface="+mj-lt"/>
              <a:buAutoNum type="arabicPeriod" startAt="5"/>
            </a:pPr>
            <a:r>
              <a:rPr lang="de-DE" sz="1400" dirty="0"/>
              <a:t>Sie sollten bis ca. 2-3 Monate vor Beginn des Auslandsaufenthalts eine </a:t>
            </a:r>
            <a:r>
              <a:rPr lang="de-DE" sz="1400" b="1" dirty="0"/>
              <a:t>Bestätigung der ausländischen Gasthochschule</a:t>
            </a:r>
            <a:r>
              <a:rPr lang="de-DE" sz="1400" dirty="0"/>
              <a:t> erhalten haben.</a:t>
            </a:r>
          </a:p>
          <a:p>
            <a:pPr marL="342900" indent="-342900">
              <a:buClr>
                <a:schemeClr val="accent1"/>
              </a:buClr>
              <a:buFont typeface="+mj-lt"/>
              <a:buAutoNum type="arabicPeriod" startAt="6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412829987"/>
      </p:ext>
    </p:extLst>
  </p:cSld>
  <p:clrMapOvr>
    <a:masterClrMapping/>
  </p:clrMapOvr>
</p:sld>
</file>

<file path=ppt/theme/theme1.xml><?xml version="1.0" encoding="utf-8"?>
<a:theme xmlns:a="http://schemas.openxmlformats.org/drawingml/2006/main" name="Universität Jena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versität">
      <a:majorFont>
        <a:latin typeface="Palatino nova Medium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Universität Jena Blau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versität">
      <a:majorFont>
        <a:latin typeface="Palatino nova Medium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1241</Words>
  <Application>Microsoft Office PowerPoint</Application>
  <PresentationFormat>Benutzerdefiniert</PresentationFormat>
  <Paragraphs>145</Paragraphs>
  <Slides>15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Calibri</vt:lpstr>
      <vt:lpstr>Roboto Condensed</vt:lpstr>
      <vt:lpstr>Times New Roman</vt:lpstr>
      <vt:lpstr>Arial</vt:lpstr>
      <vt:lpstr>Palatino Linotype</vt:lpstr>
      <vt:lpstr>Universität Jena</vt:lpstr>
      <vt:lpstr>Universität Jena Blau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FSU Jena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Liana Franke</dc:creator>
  <cp:lastModifiedBy>Maria Ramirez Antia</cp:lastModifiedBy>
  <cp:revision>468</cp:revision>
  <cp:lastPrinted>2017-04-12T09:06:57Z</cp:lastPrinted>
  <dcterms:created xsi:type="dcterms:W3CDTF">2017-03-23T10:34:48Z</dcterms:created>
  <dcterms:modified xsi:type="dcterms:W3CDTF">2023-11-28T15:55:37Z</dcterms:modified>
</cp:coreProperties>
</file>