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30"/>
  </p:notesMasterIdLst>
  <p:handoutMasterIdLst>
    <p:handoutMasterId r:id="rId31"/>
  </p:handoutMasterIdLst>
  <p:sldIdLst>
    <p:sldId id="256" r:id="rId5"/>
    <p:sldId id="295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7" r:id="rId14"/>
    <p:sldId id="308" r:id="rId15"/>
    <p:sldId id="309" r:id="rId16"/>
    <p:sldId id="306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21" r:id="rId27"/>
    <p:sldId id="319" r:id="rId28"/>
    <p:sldId id="320" r:id="rId29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62C2"/>
    <a:srgbClr val="EEB060"/>
    <a:srgbClr val="FDC55A"/>
    <a:srgbClr val="FFB541"/>
    <a:srgbClr val="E9E6DF"/>
    <a:srgbClr val="F7893C"/>
    <a:srgbClr val="F09714"/>
    <a:srgbClr val="EAC5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178" autoAdjust="0"/>
    <p:restoredTop sz="94697"/>
  </p:normalViewPr>
  <p:slideViewPr>
    <p:cSldViewPr snapToGrid="0">
      <p:cViewPr varScale="1">
        <p:scale>
          <a:sx n="100" d="100"/>
          <a:sy n="100" d="100"/>
        </p:scale>
        <p:origin x="184" y="584"/>
      </p:cViewPr>
      <p:guideLst>
        <p:guide orient="horz" pos="33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632" y="13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5A4BAD4-14F2-4D4A-BAC1-A644C6A8B8B8}" type="datetime1">
              <a:rPr lang="de-DE" smtClean="0"/>
              <a:t>02.11.24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F9A36D-7FAC-478F-9944-F324014F6F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F6048-6F8A-4683-A7AB-9FF3D1DE1A65}" type="datetime1">
              <a:rPr lang="de-DE" smtClean="0"/>
              <a:pPr/>
              <a:t>02.11.24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4B9A9E5-4F7F-4A7D-9DE1-899232329269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8140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sz="3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t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9698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26261" y="4824188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938210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Zum Bearbeiten klicken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25" name="Inhaltsplatzhalter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1129698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26" name="Inhaltsplatzhalter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26261" y="5280763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endParaRPr lang="de-DE" noProof="0"/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7938210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 DURCH KLICKEN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MASTERTEXT DURCH KLICKEN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0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AE202E03-5C65-4305-B969-65220AD41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20" name="Textplatzhalter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25" name="Textplatzhalter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26" name="Textplatzhalter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27" name="Textplatzhalter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28" name="Textplatzhalter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29" name="Textplatzhalter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21" name="Datumsplatzhalt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22" name="Fußzeilenplatzhalt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24" name="Foliennummernplatzhalt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achs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D46070C-E825-43D0-99F4-8B4614131131}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6" name="Textplatzhalter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de-DE" noProof="0"/>
              <a:t>Jahr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de-DE" noProof="0"/>
              <a:t>Jahr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6" name="Textplatzhalter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8" name="Textplatzhalter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9" name="Textplatzhalter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0" name="Textplatzhalter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1" name="Textplatzhalter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2" name="Textplatzhalter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3" name="Textplatzhalter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4" name="Textplatzhalter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6" name="Textplatzhalter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7" name="Textplatzhalter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8" name="Textplatzhalter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9" name="Textplatzhalter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30" name="Textplatzhalter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31" name="Textplatzhalter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FFA35437-CCDE-4D92-B879-F23B329C8EC3}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Datumsplatzhalter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37" name="Fußzeilenplatzhalter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38" name="Foliennummernplatzhalter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artArt-Platzhalt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 hasCustomPrompt="1"/>
          </p:nvPr>
        </p:nvSpPr>
        <p:spPr>
          <a:xfrm>
            <a:off x="838200" y="2136776"/>
            <a:ext cx="10515600" cy="369764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 auf Symbol, um die SmartArt-Grafik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66988B2D-0240-4256-8268-4B9FF1E72363}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D8EEAAE1-3D04-41C3-B2D2-B3BEF34C3B27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folie 4 Perso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17" name="Bildplatzhalt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18" name="Bildplatzhalt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45720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de-DE" noProof="0"/>
              <a:t>Klicken Sie, um ein Bild hinzuzufügen.</a:t>
            </a:r>
          </a:p>
        </p:txBody>
      </p:sp>
      <p:sp>
        <p:nvSpPr>
          <p:cNvPr id="19" name="Bildplatzhalt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3248" y="5084524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692980" y="5099206"/>
            <a:ext cx="213575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83644" y="5099206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03525" y="5084524"/>
            <a:ext cx="2123742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6" name="Textplatzhalt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7" name="Textplatzhalt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4E4B72DA-52CB-4D39-A342-8857B4D95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 flipV="1">
            <a:off x="7334250" y="0"/>
            <a:ext cx="4857750" cy="7620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21D9BCDA-DFB7-41A4-A7C7-CEE86CED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487150" y="0"/>
            <a:ext cx="704850" cy="172402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93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folie 8 Perso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17" name="Bildplatzhalt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18" name="Bildplatzhalt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16934" y="2428875"/>
            <a:ext cx="1066800" cy="1066800"/>
          </a:xfrm>
          <a:solidFill>
            <a:schemeClr val="tx1"/>
          </a:solidFill>
        </p:spPr>
        <p:txBody>
          <a:bodyPr rtlCol="0">
            <a:noAutofit/>
          </a:bodyPr>
          <a:lstStyle>
            <a:lvl1pPr marL="0" indent="0" algn="l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de-DE" noProof="0"/>
              <a:t>Klicken Sie, um ein Bild hinzuzufügen.</a:t>
            </a:r>
          </a:p>
        </p:txBody>
      </p:sp>
      <p:sp>
        <p:nvSpPr>
          <p:cNvPr id="19" name="Bildplatzhalt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6" name="Textplatzhalt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7" name="Textplatzhalt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4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6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55" name="Bildplatzhalt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56" name="Bildplatzhalt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57" name="Bildplatzhalter 10">
            <a:extLst>
              <a:ext uri="{FF2B5EF4-FFF2-40B4-BE49-F238E27FC236}">
                <a16:creationId xmlns:a16="http://schemas.microsoft.com/office/drawing/2014/main" id="{0FB38616-82FB-4DAD-A82E-3777ACB4114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71693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de-DE" noProof="0"/>
              <a:t>Klicken Sie, um ein Bild hinzuzufügen.</a:t>
            </a:r>
          </a:p>
        </p:txBody>
      </p:sp>
      <p:sp>
        <p:nvSpPr>
          <p:cNvPr id="58" name="Bildplatzhalt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2" name="Textplatzhalt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59" name="Textplatzhalt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3" name="Textplatzhalt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4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0" name="Textplatzhalt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4" name="Textplatzhalt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8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1" name="Textplatzhalt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5" name="Textplatzhalt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0DFD584-E5CF-41EF-B51E-679CE22DD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E5C02DDF-25A6-42C7-9525-F279CE209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ADC2540D-94C4-405B-8607-0CEDD6F54B9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de-DE" noProof="0"/>
              <a:t>Klicken, um Inhalt hinzuzufügen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17" name="Textplatzhalter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24" name="Inhaltsplatzhalter 10">
            <a:extLst>
              <a:ext uri="{FF2B5EF4-FFF2-40B4-BE49-F238E27FC236}">
                <a16:creationId xmlns:a16="http://schemas.microsoft.com/office/drawing/2014/main" id="{11C6EC54-ADFA-4CFF-9E9B-DC7E96C854C2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0565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de-DE" noProof="0"/>
              <a:t>Klicken, um Inhalt hinzuzufügen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ZUM BEARBEITEN KLICKEN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62665" y="5120722"/>
            <a:ext cx="2342205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25" name="Inhaltsplatzhalter 10">
            <a:extLst>
              <a:ext uri="{FF2B5EF4-FFF2-40B4-BE49-F238E27FC236}">
                <a16:creationId xmlns:a16="http://schemas.microsoft.com/office/drawing/2014/main" id="{1B6DD41C-FCE2-4AC6-A235-2FF1B905DAAD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3011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de-DE" noProof="0"/>
              <a:t>Klicken, um Inhalt hinzuzufügen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298609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26" name="Inhaltsplatzhalter 10">
            <a:extLst>
              <a:ext uri="{FF2B5EF4-FFF2-40B4-BE49-F238E27FC236}">
                <a16:creationId xmlns:a16="http://schemas.microsoft.com/office/drawing/2014/main" id="{CEB4C3DB-E51E-4479-90C2-DFE5DB4B248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de-DE" noProof="0"/>
              <a:t>Klicken, um Inhalt hinzuzufügen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9023074" y="5120366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usammenfass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476875" y="3682546"/>
            <a:ext cx="5111750" cy="1525588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0" y="876300"/>
            <a:ext cx="4762500" cy="162877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5" y="0"/>
            <a:ext cx="2124076" cy="51863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atumsplatzhalt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22" name="Fußzeilenplatzhalt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24" name="Foliennummernplatzhalt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chlussbemerk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sz="32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7200" y="3238103"/>
            <a:ext cx="4179570" cy="2004161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umsplatzhalt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29355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agesordn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499" y="1020445"/>
            <a:ext cx="3171825" cy="1325563"/>
          </a:xfrm>
        </p:spPr>
        <p:txBody>
          <a:bodyPr rtlCol="0" anchor="b">
            <a:normAutofit/>
          </a:bodyPr>
          <a:lstStyle>
            <a:lvl1pPr>
              <a:defRPr sz="28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3499" y="2924175"/>
            <a:ext cx="3171825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631270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eitach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fik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 DURCH KLICKEN BEARBEITEN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8" y="148113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MASTERTEXTFORMAT DURCH KLICKEN BEARBEITEN</a:t>
            </a:r>
          </a:p>
        </p:txBody>
      </p:sp>
      <p:sp>
        <p:nvSpPr>
          <p:cNvPr id="17" name="Textplatzhalt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MASTERTEXTFORMAT DURCH KLICKEN BEARBEITEN</a:t>
            </a:r>
          </a:p>
        </p:txBody>
      </p:sp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0" y="363378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MASTERTEXTFORMAT DURCH KLICKEN BEARBEITEN</a:t>
            </a:r>
          </a:p>
        </p:txBody>
      </p:sp>
      <p:sp>
        <p:nvSpPr>
          <p:cNvPr id="19" name="Textplatzhalt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0" y="4710114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MASTERTEXTFORMAT DURCH KLICKEN BEARBEITEN</a:t>
            </a:r>
          </a:p>
        </p:txBody>
      </p:sp>
      <p:sp>
        <p:nvSpPr>
          <p:cNvPr id="34" name="Textplatzhalt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5" y="159447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35" name="Textplatzhalt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8" y="268256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36" name="Textplatzhalt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7" y="375539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37" name="Textplatzhalt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79" y="4824430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55823" y="6356350"/>
            <a:ext cx="1808712" cy="365125"/>
          </a:xfrm>
        </p:spPr>
        <p:txBody>
          <a:bodyPr rtlCol="0"/>
          <a:lstStyle>
            <a:lvl1pPr algn="l"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0528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5" name="Textplatzhalt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7" name="Textplatzhalt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31" name="Textplatzhalter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UNTERTITEL DURCH KLICKEN HINZUFÜGEN</a:t>
            </a:r>
          </a:p>
        </p:txBody>
      </p:sp>
      <p:sp>
        <p:nvSpPr>
          <p:cNvPr id="32" name="Textplatzhalter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33" name="Textplatzhalter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UNTERTITEL DURCH KLICKEN HINZUFÜGEN</a:t>
            </a:r>
          </a:p>
        </p:txBody>
      </p:sp>
      <p:sp>
        <p:nvSpPr>
          <p:cNvPr id="34" name="Textplatzhalter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2" name="Textplatzhalter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UNTERTITEL DURCH KLICKEN HINZUFÜGEN</a:t>
            </a:r>
          </a:p>
        </p:txBody>
      </p:sp>
      <p:sp>
        <p:nvSpPr>
          <p:cNvPr id="13" name="Textplatzhalter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de-DE" noProof="0"/>
              <a:t>20XX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>
            <a:extLst>
              <a:ext uri="{FF2B5EF4-FFF2-40B4-BE49-F238E27FC236}">
                <a16:creationId xmlns:a16="http://schemas.microsoft.com/office/drawing/2014/main" id="{64D564EB-CA78-42C6-AD76-3C4E7B3AE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CFFBB3A-BDCF-4878-8D04-E8BB9A050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rtlCol="0"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5" name="Textplatzhalt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7" name="Textplatzhalt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8" name="Textplatzhalter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9" name="Textplatzhalter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23" name="Textplatzhalter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24" name="Textplatzhalter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pPr rtl="0"/>
              <a:t>‹Nr.›</a:t>
            </a:fld>
            <a:endParaRPr lang="de-DE" noProof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infüh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9FBD260-5143-4B12-B9F8-33E48D548909}"/>
              </a:ext>
            </a:extLst>
          </p:cNvPr>
          <p:cNvCxnSpPr/>
          <p:nvPr/>
        </p:nvCxnSpPr>
        <p:spPr>
          <a:xfrm>
            <a:off x="9096375" y="1497012"/>
            <a:ext cx="309562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/>
          <p:nvPr/>
        </p:nvCxnSpPr>
        <p:spPr>
          <a:xfrm flipH="1">
            <a:off x="6953250" y="-25401"/>
            <a:ext cx="3790950" cy="690245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umsplatzhalter 6">
            <a:extLst>
              <a:ext uri="{FF2B5EF4-FFF2-40B4-BE49-F238E27FC236}">
                <a16:creationId xmlns:a16="http://schemas.microsoft.com/office/drawing/2014/main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3" y="6356350"/>
            <a:ext cx="174307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293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umbru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rtlCol="0" anchor="ctr">
            <a:noAutofit/>
          </a:bodyPr>
          <a:lstStyle>
            <a:lvl1pPr algn="l">
              <a:defRPr sz="36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2" name="Textplatzhalter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3" name="Textplatzhalter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5" name="Textplatzhalter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6" name="Textplatzhalter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7" name="Datumsplatzhalter 2">
            <a:extLst>
              <a:ext uri="{FF2B5EF4-FFF2-40B4-BE49-F238E27FC236}">
                <a16:creationId xmlns:a16="http://schemas.microsoft.com/office/drawing/2014/main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18" name="Fußzeilenplatzhalter 3">
            <a:extLst>
              <a:ext uri="{FF2B5EF4-FFF2-40B4-BE49-F238E27FC236}">
                <a16:creationId xmlns:a16="http://schemas.microsoft.com/office/drawing/2014/main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19" name="Foliennummernplatzhalter 4">
            <a:extLst>
              <a:ext uri="{FF2B5EF4-FFF2-40B4-BE49-F238E27FC236}">
                <a16:creationId xmlns:a16="http://schemas.microsoft.com/office/drawing/2014/main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pPr rtl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 DURCH KLICKEN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MASTERTEXT DURCH KLICKEN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 DURCH KLICKEN BEARBEITEN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310515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2238376" cy="24765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6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5CEABB6-07DC-46E8-9B57-56EC44A396E5}" type="slidenum">
              <a:rPr lang="de-DE" noProof="0" smtClean="0"/>
              <a:pPr rtl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88" r:id="rId4"/>
    <p:sldLayoutId id="2147483694" r:id="rId5"/>
    <p:sldLayoutId id="2147483697" r:id="rId6"/>
    <p:sldLayoutId id="2147483673" r:id="rId7"/>
    <p:sldLayoutId id="2147483676" r:id="rId8"/>
    <p:sldLayoutId id="2147483672" r:id="rId9"/>
    <p:sldLayoutId id="2147483699" r:id="rId10"/>
    <p:sldLayoutId id="2147483671" r:id="rId11"/>
    <p:sldLayoutId id="2147483700" r:id="rId12"/>
    <p:sldLayoutId id="2147483692" r:id="rId13"/>
    <p:sldLayoutId id="2147483681" r:id="rId14"/>
    <p:sldLayoutId id="2147483674" r:id="rId15"/>
    <p:sldLayoutId id="2147483675" r:id="rId16"/>
    <p:sldLayoutId id="2147483696" r:id="rId17"/>
    <p:sldLayoutId id="2147483677" r:id="rId18"/>
    <p:sldLayoutId id="2147483678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www.zlb.uni-jena.de/zlbmedia/9460/broschuere-praxissemester-im-ausland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://www.juniorgermanassistant.de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mk-pad.org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ad.de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www.erasmus.uni-jena.d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hyperlink" Target="https://www.uni-jena.de/international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-jena.de/international.html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aa.uni-jena.de/erasmus/auslandsstudium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i-jena.de/Auslandsstudiu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u-ilmenau.de/international/tu-ilmenau-weltweit/erasmus/eu-praktikum/pag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1901B20D-4C28-4DA3-ABBD-718C22A5E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705" y="3612677"/>
            <a:ext cx="5962851" cy="1240971"/>
          </a:xfrm>
        </p:spPr>
        <p:txBody>
          <a:bodyPr rtlCol="0">
            <a:normAutofit/>
          </a:bodyPr>
          <a:lstStyle/>
          <a:p>
            <a:r>
              <a:rPr lang="de-DE" dirty="0"/>
              <a:t>Dr. Florian Haas</a:t>
            </a:r>
          </a:p>
          <a:p>
            <a:r>
              <a:rPr lang="de-DE" dirty="0"/>
              <a:t>Erasmus-Koordinator des Instituts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518C7EE-2F0F-07BD-0217-20B6C6202D11}"/>
              </a:ext>
            </a:extLst>
          </p:cNvPr>
          <p:cNvSpPr txBox="1"/>
          <p:nvPr/>
        </p:nvSpPr>
        <p:spPr>
          <a:xfrm>
            <a:off x="4281055" y="46689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pic>
        <p:nvPicPr>
          <p:cNvPr id="8" name="Grafik 7" descr="Ein Bild, das Zeichnung, Entwurf, Lineart, Darstellung enthält.&#10;&#10;Automatisch generierte Beschreibung">
            <a:extLst>
              <a:ext uri="{FF2B5EF4-FFF2-40B4-BE49-F238E27FC236}">
                <a16:creationId xmlns:a16="http://schemas.microsoft.com/office/drawing/2014/main" id="{408A8946-36BD-084E-A9DD-B2A8030C9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32179">
            <a:off x="7172778" y="1944155"/>
            <a:ext cx="4433001" cy="43618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1866" y="2357177"/>
            <a:ext cx="7465080" cy="1122202"/>
          </a:xfrm>
        </p:spPr>
        <p:txBody>
          <a:bodyPr rtlCol="0"/>
          <a:lstStyle/>
          <a:p>
            <a:pPr rtl="0"/>
            <a:r>
              <a:rPr lang="de-DE" sz="4000" dirty="0"/>
              <a:t>Allgemeine Informationen zum Auslandsstudium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F9ED64-0E83-4B95-5F58-537C2900E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6266" y="1039016"/>
            <a:ext cx="6120680" cy="1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/>
            </a:pPr>
            <a:r>
              <a:rPr lang="de-DE" sz="1600" kern="0" dirty="0">
                <a:solidFill>
                  <a:srgbClr val="000000"/>
                </a:solidFill>
                <a:cs typeface="Times New Roman"/>
              </a:rPr>
              <a:t>Friedrich-Schiller-Universität Jena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/>
            </a:pPr>
            <a:r>
              <a:rPr lang="de-DE" sz="1600" kern="0" dirty="0">
                <a:solidFill>
                  <a:srgbClr val="000000"/>
                </a:solidFill>
                <a:cs typeface="Times New Roman"/>
              </a:rPr>
              <a:t>Institut für Anglistik/Amerikanistik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/>
            </a:pPr>
            <a:r>
              <a:rPr lang="de-DE" sz="1600" kern="0" dirty="0">
                <a:solidFill>
                  <a:srgbClr val="000000"/>
                </a:solidFill>
                <a:cs typeface="Times New Roman"/>
              </a:rPr>
              <a:t>Stand</a:t>
            </a:r>
            <a:r>
              <a:rPr lang="de-DE" sz="1600" kern="0">
                <a:solidFill>
                  <a:srgbClr val="000000"/>
                </a:solidFill>
                <a:cs typeface="Times New Roman"/>
              </a:rPr>
              <a:t>: November 2024</a:t>
            </a:r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39486" y="-181297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73ABFE2-2EC4-5BD9-A256-1BFAA02873BF}"/>
              </a:ext>
            </a:extLst>
          </p:cNvPr>
          <p:cNvSpPr/>
          <p:nvPr/>
        </p:nvSpPr>
        <p:spPr>
          <a:xfrm>
            <a:off x="0" y="2521586"/>
            <a:ext cx="4336473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367E3EB-55FE-CEA1-2847-7B784B1A5182}"/>
              </a:ext>
            </a:extLst>
          </p:cNvPr>
          <p:cNvSpPr/>
          <p:nvPr/>
        </p:nvSpPr>
        <p:spPr>
          <a:xfrm>
            <a:off x="7659513" y="2553557"/>
            <a:ext cx="4572819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017399B-9C94-EE6F-2E51-4A10BB69848C}"/>
              </a:ext>
            </a:extLst>
          </p:cNvPr>
          <p:cNvSpPr txBox="1"/>
          <p:nvPr/>
        </p:nvSpPr>
        <p:spPr>
          <a:xfrm>
            <a:off x="773804" y="3814658"/>
            <a:ext cx="104483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ts val="1200"/>
              </a:spcAft>
            </a:pP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LA: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Praxissemester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b="1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mehr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Informationen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auf der Website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vom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  <a:hlinkClick r:id="rId2"/>
              </a:rPr>
              <a:t>ZLB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A211D5A6-AE90-E502-ACB6-11C6729014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545" y="3975876"/>
            <a:ext cx="1379267" cy="1958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Gekrümmte Verbindung 16">
            <a:extLst>
              <a:ext uri="{FF2B5EF4-FFF2-40B4-BE49-F238E27FC236}">
                <a16:creationId xmlns:a16="http://schemas.microsoft.com/office/drawing/2014/main" id="{B39CAF04-A4BB-3942-D198-41386AB30E4C}"/>
              </a:ext>
            </a:extLst>
          </p:cNvPr>
          <p:cNvCxnSpPr>
            <a:cxnSpLocks/>
          </p:cNvCxnSpPr>
          <p:nvPr/>
        </p:nvCxnSpPr>
        <p:spPr>
          <a:xfrm>
            <a:off x="6945670" y="4776428"/>
            <a:ext cx="1318566" cy="522563"/>
          </a:xfrm>
          <a:prstGeom prst="curvedConnector3">
            <a:avLst>
              <a:gd name="adj1" fmla="val -605"/>
            </a:avLst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4">
            <a:extLst>
              <a:ext uri="{FF2B5EF4-FFF2-40B4-BE49-F238E27FC236}">
                <a16:creationId xmlns:a16="http://schemas.microsoft.com/office/drawing/2014/main" id="{614782AD-0275-86A9-D4CA-A26025F26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9168" y="5982496"/>
            <a:ext cx="339966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00" kern="0" dirty="0">
                <a:solidFill>
                  <a:schemeClr val="accent1">
                    <a:lumMod val="75000"/>
                  </a:schemeClr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Falkenhagen, Grimm und Volkmann 2019 (</a:t>
            </a:r>
            <a:r>
              <a:rPr lang="en-US" sz="1300" kern="0" dirty="0" err="1">
                <a:solidFill>
                  <a:schemeClr val="accent1">
                    <a:lumMod val="75000"/>
                  </a:schemeClr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Hrsg</a:t>
            </a:r>
            <a:r>
              <a:rPr lang="en-US" sz="1300" kern="0" dirty="0">
                <a:solidFill>
                  <a:schemeClr val="accent1">
                    <a:lumMod val="75000"/>
                  </a:schemeClr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.), </a:t>
            </a:r>
            <a:r>
              <a:rPr lang="en-US" sz="1300" i="1" kern="0" dirty="0" err="1">
                <a:solidFill>
                  <a:schemeClr val="accent1">
                    <a:lumMod val="75000"/>
                  </a:schemeClr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Internationalisierung</a:t>
            </a:r>
            <a:r>
              <a:rPr lang="en-US" sz="1300" i="1" kern="0" dirty="0">
                <a:solidFill>
                  <a:schemeClr val="accent1">
                    <a:lumMod val="75000"/>
                  </a:schemeClr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 des </a:t>
            </a:r>
            <a:r>
              <a:rPr lang="en-US" sz="1300" i="1" kern="0" dirty="0" err="1">
                <a:solidFill>
                  <a:schemeClr val="accent1">
                    <a:lumMod val="75000"/>
                  </a:schemeClr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Lehramtsstudiums</a:t>
            </a:r>
            <a:endParaRPr lang="en-US" sz="1300" kern="0" dirty="0">
              <a:solidFill>
                <a:schemeClr val="accent1">
                  <a:lumMod val="75000"/>
                </a:schemeClr>
              </a:solidFill>
              <a:latin typeface="Roboto Condensed" pitchFamily="2" charset="0"/>
              <a:ea typeface="Roboto Condensed" pitchFamily="2" charset="0"/>
              <a:cs typeface="Times New Roman"/>
            </a:endParaRPr>
          </a:p>
        </p:txBody>
      </p:sp>
      <p:sp>
        <p:nvSpPr>
          <p:cNvPr id="22" name="Foliennummernplatzhalter 10">
            <a:extLst>
              <a:ext uri="{FF2B5EF4-FFF2-40B4-BE49-F238E27FC236}">
                <a16:creationId xmlns:a16="http://schemas.microsoft.com/office/drawing/2014/main" id="{6990D9D0-418B-A56E-0D93-79446C3F152D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10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269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73ABFE2-2EC4-5BD9-A256-1BFAA02873BF}"/>
              </a:ext>
            </a:extLst>
          </p:cNvPr>
          <p:cNvSpPr/>
          <p:nvPr/>
        </p:nvSpPr>
        <p:spPr>
          <a:xfrm>
            <a:off x="0" y="2521586"/>
            <a:ext cx="4336473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367E3EB-55FE-CEA1-2847-7B784B1A5182}"/>
              </a:ext>
            </a:extLst>
          </p:cNvPr>
          <p:cNvSpPr/>
          <p:nvPr/>
        </p:nvSpPr>
        <p:spPr>
          <a:xfrm>
            <a:off x="7659513" y="2553557"/>
            <a:ext cx="4572819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017399B-9C94-EE6F-2E51-4A10BB69848C}"/>
              </a:ext>
            </a:extLst>
          </p:cNvPr>
          <p:cNvSpPr txBox="1"/>
          <p:nvPr/>
        </p:nvSpPr>
        <p:spPr>
          <a:xfrm>
            <a:off x="773804" y="3814658"/>
            <a:ext cx="1044837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ts val="1200"/>
              </a:spcAft>
            </a:pP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LA: “Teaching and boarding assistant” an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englischen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Privatschulen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b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</a:b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        (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ein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volles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Schuljahr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)</a:t>
            </a:r>
          </a:p>
          <a:p>
            <a:pPr marL="812800" lvl="1" indent="-355600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  <a:hlinkClick r:id="rId2"/>
              </a:rPr>
              <a:t>http://www.juniorgermanassistant.de</a:t>
            </a:r>
            <a:endParaRPr lang="en-GB" sz="2400" kern="0" dirty="0">
              <a:solidFill>
                <a:srgbClr val="000000"/>
              </a:solidFill>
              <a:latin typeface="Roboto Condensed" pitchFamily="2" charset="0"/>
              <a:ea typeface="Roboto Condensed" pitchFamily="2" charset="0"/>
              <a:cs typeface="Times New Roman"/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DC70B30D-5F87-DDBD-890E-419E9D3EF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145" y="4306794"/>
            <a:ext cx="2652557" cy="172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4">
            <a:extLst>
              <a:ext uri="{FF2B5EF4-FFF2-40B4-BE49-F238E27FC236}">
                <a16:creationId xmlns:a16="http://schemas.microsoft.com/office/drawing/2014/main" id="{36BB1721-A369-CC77-0EE0-6BB159860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004" y="6296708"/>
            <a:ext cx="7239178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Gudrun-Frey-Stiftung: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Auswahlverfahren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,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finanziert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/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entlohnt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,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Bewerbungsschluss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immer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im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Oktober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!</a:t>
            </a:r>
          </a:p>
        </p:txBody>
      </p:sp>
      <p:sp>
        <p:nvSpPr>
          <p:cNvPr id="18" name="Foliennummernplatzhalter 10">
            <a:extLst>
              <a:ext uri="{FF2B5EF4-FFF2-40B4-BE49-F238E27FC236}">
                <a16:creationId xmlns:a16="http://schemas.microsoft.com/office/drawing/2014/main" id="{D95DDF7E-F10C-FCAF-68C5-8A483F680884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11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738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73ABFE2-2EC4-5BD9-A256-1BFAA02873BF}"/>
              </a:ext>
            </a:extLst>
          </p:cNvPr>
          <p:cNvSpPr/>
          <p:nvPr/>
        </p:nvSpPr>
        <p:spPr>
          <a:xfrm>
            <a:off x="0" y="2521586"/>
            <a:ext cx="4336473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367E3EB-55FE-CEA1-2847-7B784B1A5182}"/>
              </a:ext>
            </a:extLst>
          </p:cNvPr>
          <p:cNvSpPr/>
          <p:nvPr/>
        </p:nvSpPr>
        <p:spPr>
          <a:xfrm>
            <a:off x="7659513" y="2553557"/>
            <a:ext cx="4572819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017399B-9C94-EE6F-2E51-4A10BB69848C}"/>
              </a:ext>
            </a:extLst>
          </p:cNvPr>
          <p:cNvSpPr txBox="1"/>
          <p:nvPr/>
        </p:nvSpPr>
        <p:spPr>
          <a:xfrm>
            <a:off x="773804" y="3814658"/>
            <a:ext cx="1044837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ts val="1200"/>
              </a:spcAft>
            </a:pP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LA: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Lehren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an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einer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Schule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englischsprachigen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über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b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</a:b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        </a:t>
            </a:r>
            <a:r>
              <a:rPr lang="en-GB" sz="16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Pädagogischen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Austauschdienst</a:t>
            </a:r>
            <a:endParaRPr lang="en-GB" sz="2400" b="1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812800" lvl="1" indent="-355600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  <a:hlinkClick r:id="rId2"/>
              </a:rPr>
              <a:t>https://www.kmk-pad.org/</a:t>
            </a:r>
            <a:r>
              <a:rPr lang="en-GB" sz="24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 </a:t>
            </a:r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36BB1721-A369-CC77-0EE0-6BB159860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004" y="6296708"/>
            <a:ext cx="7239178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Gudrun-Frey-Stiftung: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Auswahlverfahren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,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finanziert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/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entlohnt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,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Bewerbungsschluss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immer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im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 </a:t>
            </a:r>
            <a:r>
              <a:rPr lang="en-US" sz="1300" kern="0" dirty="0" err="1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Oktober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!</a:t>
            </a:r>
          </a:p>
        </p:txBody>
      </p:sp>
      <p:sp>
        <p:nvSpPr>
          <p:cNvPr id="18" name="Foliennummernplatzhalter 10">
            <a:extLst>
              <a:ext uri="{FF2B5EF4-FFF2-40B4-BE49-F238E27FC236}">
                <a16:creationId xmlns:a16="http://schemas.microsoft.com/office/drawing/2014/main" id="{D95DDF7E-F10C-FCAF-68C5-8A483F680884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12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DA2E2E00-4B3C-287E-4D15-DE0390C30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9091" y="4749069"/>
            <a:ext cx="3158797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100" kern="0" dirty="0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 panose="02020603050405020304" pitchFamily="18" charset="0"/>
              </a:rPr>
              <a:t>→ </a:t>
            </a:r>
            <a:r>
              <a:rPr lang="en-US" sz="2100" kern="0" dirty="0" err="1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siehe</a:t>
            </a:r>
            <a:r>
              <a:rPr lang="en-US" sz="2100" kern="0" dirty="0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US" sz="2100" kern="0" dirty="0" err="1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auch</a:t>
            </a:r>
            <a:r>
              <a:rPr lang="en-US" sz="2100" kern="0" dirty="0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US" sz="2100" kern="0" dirty="0" err="1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eine</a:t>
            </a:r>
            <a:r>
              <a:rPr lang="en-US" sz="2100" kern="0" dirty="0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 PDF </a:t>
            </a:r>
            <a:r>
              <a:rPr lang="en-US" sz="2100" kern="0" dirty="0" err="1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dazu</a:t>
            </a:r>
            <a:r>
              <a:rPr lang="en-US" sz="2100" kern="0" dirty="0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 auf </a:t>
            </a:r>
            <a:r>
              <a:rPr lang="en-US" sz="2100" kern="0" dirty="0" err="1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unserer</a:t>
            </a:r>
            <a:r>
              <a:rPr lang="en-US" sz="2100" kern="0" dirty="0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 Homepage</a:t>
            </a:r>
          </a:p>
        </p:txBody>
      </p:sp>
    </p:spTree>
    <p:extLst>
      <p:ext uri="{BB962C8B-B14F-4D97-AF65-F5344CB8AC3E}">
        <p14:creationId xmlns:p14="http://schemas.microsoft.com/office/powerpoint/2010/main" val="1012713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879CBD04-60B0-8139-0D8A-245A1230F0CD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13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C1EC9D4-BD99-8E1F-3FCB-AC43CB2FCC47}"/>
              </a:ext>
            </a:extLst>
          </p:cNvPr>
          <p:cNvSpPr/>
          <p:nvPr/>
        </p:nvSpPr>
        <p:spPr>
          <a:xfrm>
            <a:off x="4712596" y="2547468"/>
            <a:ext cx="6982691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D7A7C94-AECE-8F81-2381-999E0FD356C8}"/>
              </a:ext>
            </a:extLst>
          </p:cNvPr>
          <p:cNvSpPr txBox="1"/>
          <p:nvPr/>
        </p:nvSpPr>
        <p:spPr>
          <a:xfrm>
            <a:off x="773804" y="3814658"/>
            <a:ext cx="1044837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ts val="1200"/>
              </a:spcAft>
            </a:pP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Möglichkeit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1: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privat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organisieren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an Hochschule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eigener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Wahl </a:t>
            </a: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volle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Flexibiliät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(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z.B.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Spezialisierung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,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Kurswahl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),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aber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Studiengebühren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,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Sprachtests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,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bürokratischer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Aufwand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ggf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.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Stipendien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über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DAAD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oder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Fulbright-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Kommission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Informationen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: DAAD,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Internationales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Büro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der FSU</a:t>
            </a: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1D89AC93-B1CD-DA48-C034-4AE58A583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58" y="6429396"/>
            <a:ext cx="7239178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  <a:hlinkClick r:id="rId2"/>
              </a:rPr>
              <a:t>www.daad.de</a:t>
            </a:r>
            <a:r>
              <a:rPr lang="en-US" sz="13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0019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879CBD04-60B0-8139-0D8A-245A1230F0CD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14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C1EC9D4-BD99-8E1F-3FCB-AC43CB2FCC47}"/>
              </a:ext>
            </a:extLst>
          </p:cNvPr>
          <p:cNvSpPr/>
          <p:nvPr/>
        </p:nvSpPr>
        <p:spPr>
          <a:xfrm>
            <a:off x="4712596" y="2547468"/>
            <a:ext cx="6982691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9D7A7C94-AECE-8F81-2381-999E0FD356C8}"/>
                  </a:ext>
                </a:extLst>
              </p:cNvPr>
              <p:cNvSpPr txBox="1"/>
              <p:nvPr/>
            </p:nvSpPr>
            <p:spPr>
              <a:xfrm>
                <a:off x="773804" y="3814658"/>
                <a:ext cx="10448378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GB" sz="2400" b="1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Möglichkeit 2: </a:t>
                </a:r>
                <a:r>
                  <a:rPr lang="en-GB" sz="2400" b="1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Partneruniversitäten</a:t>
                </a:r>
                <a:r>
                  <a:rPr lang="en-GB" sz="2400" b="1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der FSU</a:t>
                </a:r>
              </a:p>
              <a:p>
                <a:pPr marL="355600" indent="-355600" algn="just" fontAlgn="base">
                  <a:spcBef>
                    <a:spcPct val="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außereuropäisch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,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z.B.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USA:</a:t>
                </a:r>
              </a:p>
              <a:p>
                <a:pPr marL="812800" lvl="1" indent="-355600" algn="just" fontAlgn="base">
                  <a:spcBef>
                    <a:spcPct val="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vorab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informieren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auf 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  <a:hlinkClick r:id="rId2"/>
                  </a:rPr>
                  <a:t>www.erasmus.uni-jena.de</a:t>
                </a:r>
                <a:endParaRPr lang="en-GB" sz="2400" kern="0" dirty="0">
                  <a:solidFill>
                    <a:srgbClr val="000000"/>
                  </a:solidFill>
                  <a:ea typeface="Roboto Condensed" pitchFamily="2" charset="0"/>
                  <a:cs typeface="Times New Roman"/>
                </a:endParaRPr>
              </a:p>
              <a:p>
                <a:pPr marL="812800" lvl="1" indent="-355600" algn="just" fontAlgn="base">
                  <a:spcBef>
                    <a:spcPct val="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dann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alles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weitere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mit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dem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Internationalen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Büro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klären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</m:ctrlPr>
                      </m:sSupPr>
                      <m:e>
                        <m:r>
                          <a:rPr lang="de-DE" sz="24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  <m:t> </m:t>
                        </m:r>
                      </m:e>
                      <m:sup>
                        <m:r>
                          <a:rPr lang="de-DE" sz="24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  <m:t>1</m:t>
                        </m:r>
                      </m:sup>
                    </m:sSup>
                  </m:oMath>
                </a14:m>
                <a:endParaRPr lang="en-GB" sz="2400" kern="0" dirty="0">
                  <a:solidFill>
                    <a:srgbClr val="000000"/>
                  </a:solidFill>
                  <a:ea typeface="Roboto Condensed" pitchFamily="2" charset="0"/>
                  <a:cs typeface="Times New Roman"/>
                </a:endParaRP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9D7A7C94-AECE-8F81-2381-999E0FD356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04" y="3814658"/>
                <a:ext cx="10448378" cy="2031325"/>
              </a:xfrm>
              <a:prstGeom prst="rect">
                <a:avLst/>
              </a:prstGeom>
              <a:blipFill>
                <a:blip r:embed="rId3"/>
                <a:stretch>
                  <a:fillRect l="-850" t="-2484" b="-62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20149DC4-E191-2F98-643E-7A3B2AA6E2BA}"/>
                  </a:ext>
                </a:extLst>
              </p:cNvPr>
              <p:cNvSpPr txBox="1"/>
              <p:nvPr/>
            </p:nvSpPr>
            <p:spPr>
              <a:xfrm>
                <a:off x="194881" y="6397454"/>
                <a:ext cx="1160622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fontAlgn="base">
                  <a:spcBef>
                    <a:spcPct val="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</m:ctrlPr>
                      </m:sSupPr>
                      <m:e>
                        <m:r>
                          <a:rPr lang="de-DE" sz="16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  <m:t> </m:t>
                        </m:r>
                      </m:e>
                      <m:sup>
                        <m:r>
                          <a:rPr lang="de-DE" sz="16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1600" kern="0" dirty="0" err="1">
                    <a:solidFill>
                      <a:srgbClr val="000000"/>
                    </a:solidFill>
                    <a:latin typeface="Roboto Condensed" pitchFamily="2" charset="0"/>
                    <a:ea typeface="Roboto Condensed" pitchFamily="2" charset="0"/>
                    <a:cs typeface="Times New Roman"/>
                  </a:rPr>
                  <a:t>Ansprechpartnerin</a:t>
                </a:r>
                <a:r>
                  <a:rPr lang="en-US" sz="1600" kern="0" dirty="0">
                    <a:solidFill>
                      <a:srgbClr val="000000"/>
                    </a:solidFill>
                    <a:latin typeface="Roboto Condensed" pitchFamily="2" charset="0"/>
                    <a:ea typeface="Roboto Condensed" pitchFamily="2" charset="0"/>
                    <a:cs typeface="Times New Roman"/>
                  </a:rPr>
                  <a:t>: Frau Blumenstein (UHG): </a:t>
                </a:r>
                <a:r>
                  <a:rPr lang="en-US" sz="1600" kern="0" dirty="0">
                    <a:solidFill>
                      <a:srgbClr val="000000"/>
                    </a:solidFill>
                    <a:latin typeface="Roboto Condensed" pitchFamily="2" charset="0"/>
                    <a:ea typeface="Roboto Condensed" pitchFamily="2" charset="0"/>
                    <a:cs typeface="Times New Roman"/>
                    <a:hlinkClick r:id="rId4"/>
                  </a:rPr>
                  <a:t>https://www.uni-jena.de/international.html</a:t>
                </a:r>
                <a:r>
                  <a:rPr lang="en-US" sz="1600" kern="0" dirty="0">
                    <a:solidFill>
                      <a:srgbClr val="000000"/>
                    </a:solidFill>
                    <a:latin typeface="Roboto Condensed" pitchFamily="2" charset="0"/>
                    <a:ea typeface="Roboto Condensed" pitchFamily="2" charset="0"/>
                    <a:cs typeface="Times New Roman"/>
                  </a:rPr>
                  <a:t> </a:t>
                </a:r>
              </a:p>
              <a:p>
                <a:pPr algn="just" fontAlgn="base">
                  <a:spcBef>
                    <a:spcPct val="0"/>
                  </a:spcBef>
                  <a:spcAft>
                    <a:spcPts val="1200"/>
                  </a:spcAft>
                </a:pPr>
                <a:endParaRPr lang="en-GB" sz="1600" kern="0" dirty="0">
                  <a:solidFill>
                    <a:srgbClr val="000000"/>
                  </a:solidFill>
                  <a:ea typeface="Roboto Condensed" pitchFamily="2" charset="0"/>
                  <a:cs typeface="Times New Roman"/>
                </a:endParaRPr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20149DC4-E191-2F98-643E-7A3B2AA6E2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881" y="6397454"/>
                <a:ext cx="11606223" cy="738664"/>
              </a:xfrm>
              <a:prstGeom prst="rect">
                <a:avLst/>
              </a:prstGeom>
              <a:blipFill>
                <a:blip r:embed="rId5"/>
                <a:stretch>
                  <a:fillRect l="-109" t="-1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4192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879CBD04-60B0-8139-0D8A-245A1230F0CD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15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C1EC9D4-BD99-8E1F-3FCB-AC43CB2FCC47}"/>
              </a:ext>
            </a:extLst>
          </p:cNvPr>
          <p:cNvSpPr/>
          <p:nvPr/>
        </p:nvSpPr>
        <p:spPr>
          <a:xfrm>
            <a:off x="4712596" y="2547468"/>
            <a:ext cx="6982691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9D7A7C94-AECE-8F81-2381-999E0FD356C8}"/>
                  </a:ext>
                </a:extLst>
              </p:cNvPr>
              <p:cNvSpPr txBox="1"/>
              <p:nvPr/>
            </p:nvSpPr>
            <p:spPr>
              <a:xfrm>
                <a:off x="773804" y="3814658"/>
                <a:ext cx="10448378" cy="2769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GB" sz="2400" b="1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Möglichkeit 2: </a:t>
                </a:r>
                <a:r>
                  <a:rPr lang="en-GB" sz="2400" b="1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Partneruniversitäten</a:t>
                </a:r>
                <a:r>
                  <a:rPr lang="en-GB" sz="2400" b="1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der FSU</a:t>
                </a:r>
              </a:p>
              <a:p>
                <a:pPr marL="355600" indent="-355600" algn="just" fontAlgn="base">
                  <a:spcBef>
                    <a:spcPct val="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außereuropäisch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,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z.B.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USA:</a:t>
                </a:r>
              </a:p>
              <a:p>
                <a:pPr marL="812800" lvl="1" indent="-355600" algn="just" fontAlgn="base">
                  <a:spcBef>
                    <a:spcPct val="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Partnerschaft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der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Amerikanistik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mit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der University Sioux Falls (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Kontakt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: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Dr.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John Thomson,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dann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alles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weitere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mit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dem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Internationalen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Büro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:r>
                  <a:rPr lang="en-GB" sz="2400" kern="0" dirty="0" err="1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klären</a:t>
                </a:r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</m:ctrlPr>
                      </m:sSupPr>
                      <m:e>
                        <m:r>
                          <a:rPr lang="de-DE" sz="24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  <m:t> </m:t>
                        </m:r>
                      </m:e>
                      <m:sup>
                        <m:r>
                          <a:rPr lang="de-DE" sz="24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GB" sz="2400" kern="0" dirty="0">
                    <a:solidFill>
                      <a:srgbClr val="000000"/>
                    </a:solidFill>
                    <a:ea typeface="Roboto Condensed" pitchFamily="2" charset="0"/>
                    <a:cs typeface="Times New Roman"/>
                  </a:rPr>
                  <a:t>)</a:t>
                </a:r>
              </a:p>
              <a:p>
                <a:pPr marL="355600" indent="-355600" algn="just" fontAlgn="base">
                  <a:spcBef>
                    <a:spcPct val="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endParaRPr lang="en-GB" sz="2400" kern="0" dirty="0" err="1">
                  <a:solidFill>
                    <a:srgbClr val="000000"/>
                  </a:solidFill>
                  <a:ea typeface="Roboto Condensed" pitchFamily="2" charset="0"/>
                  <a:cs typeface="Times New Roman"/>
                </a:endParaRP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9D7A7C94-AECE-8F81-2381-999E0FD356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04" y="3814658"/>
                <a:ext cx="10448378" cy="2769989"/>
              </a:xfrm>
              <a:prstGeom prst="rect">
                <a:avLst/>
              </a:prstGeom>
              <a:blipFill>
                <a:blip r:embed="rId2"/>
                <a:stretch>
                  <a:fillRect l="-850" t="-1826" r="-85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C15E1942-BBC5-775B-1F99-B220C0AEE975}"/>
                  </a:ext>
                </a:extLst>
              </p:cNvPr>
              <p:cNvSpPr txBox="1"/>
              <p:nvPr/>
            </p:nvSpPr>
            <p:spPr>
              <a:xfrm>
                <a:off x="194881" y="6397454"/>
                <a:ext cx="1160622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fontAlgn="base">
                  <a:spcBef>
                    <a:spcPct val="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</m:ctrlPr>
                      </m:sSupPr>
                      <m:e>
                        <m:r>
                          <a:rPr lang="de-DE" sz="16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  <m:t> </m:t>
                        </m:r>
                      </m:e>
                      <m:sup>
                        <m:r>
                          <a:rPr lang="de-DE" sz="16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Roboto Condensed" pitchFamily="2" charset="0"/>
                            <a:cs typeface="Times New Roman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1600" kern="0" dirty="0" err="1">
                    <a:solidFill>
                      <a:srgbClr val="000000"/>
                    </a:solidFill>
                    <a:latin typeface="Roboto Condensed" pitchFamily="2" charset="0"/>
                    <a:ea typeface="Roboto Condensed" pitchFamily="2" charset="0"/>
                    <a:cs typeface="Times New Roman"/>
                  </a:rPr>
                  <a:t>Ansprechpartnerin</a:t>
                </a:r>
                <a:r>
                  <a:rPr lang="en-US" sz="1600" kern="0" dirty="0">
                    <a:solidFill>
                      <a:srgbClr val="000000"/>
                    </a:solidFill>
                    <a:latin typeface="Roboto Condensed" pitchFamily="2" charset="0"/>
                    <a:ea typeface="Roboto Condensed" pitchFamily="2" charset="0"/>
                    <a:cs typeface="Times New Roman"/>
                  </a:rPr>
                  <a:t>: Frau Blumenstein (UHG): </a:t>
                </a:r>
                <a:r>
                  <a:rPr lang="en-US" sz="1600" kern="0" dirty="0">
                    <a:solidFill>
                      <a:srgbClr val="000000"/>
                    </a:solidFill>
                    <a:latin typeface="Roboto Condensed" pitchFamily="2" charset="0"/>
                    <a:ea typeface="Roboto Condensed" pitchFamily="2" charset="0"/>
                    <a:cs typeface="Times New Roman"/>
                    <a:hlinkClick r:id="rId3"/>
                  </a:rPr>
                  <a:t>https://www.uni-jena.de/international.html</a:t>
                </a:r>
                <a:r>
                  <a:rPr lang="en-US" sz="1600" kern="0" dirty="0">
                    <a:solidFill>
                      <a:srgbClr val="000000"/>
                    </a:solidFill>
                    <a:latin typeface="Roboto Condensed" pitchFamily="2" charset="0"/>
                    <a:ea typeface="Roboto Condensed" pitchFamily="2" charset="0"/>
                    <a:cs typeface="Times New Roman"/>
                  </a:rPr>
                  <a:t> </a:t>
                </a:r>
              </a:p>
              <a:p>
                <a:pPr algn="just" fontAlgn="base">
                  <a:spcBef>
                    <a:spcPct val="0"/>
                  </a:spcBef>
                  <a:spcAft>
                    <a:spcPts val="1200"/>
                  </a:spcAft>
                </a:pPr>
                <a:endParaRPr lang="en-GB" sz="1600" kern="0" dirty="0">
                  <a:solidFill>
                    <a:srgbClr val="000000"/>
                  </a:solidFill>
                  <a:ea typeface="Roboto Condensed" pitchFamily="2" charset="0"/>
                  <a:cs typeface="Times New Roman"/>
                </a:endParaRP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C15E1942-BBC5-775B-1F99-B220C0AEE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881" y="6397454"/>
                <a:ext cx="11606223" cy="738664"/>
              </a:xfrm>
              <a:prstGeom prst="rect">
                <a:avLst/>
              </a:prstGeom>
              <a:blipFill>
                <a:blip r:embed="rId4"/>
                <a:stretch>
                  <a:fillRect l="-109" t="-1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8900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879CBD04-60B0-8139-0D8A-245A1230F0CD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16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C1EC9D4-BD99-8E1F-3FCB-AC43CB2FCC47}"/>
              </a:ext>
            </a:extLst>
          </p:cNvPr>
          <p:cNvSpPr/>
          <p:nvPr/>
        </p:nvSpPr>
        <p:spPr>
          <a:xfrm>
            <a:off x="4712596" y="2547468"/>
            <a:ext cx="6982691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D7A7C94-AECE-8F81-2381-999E0FD356C8}"/>
              </a:ext>
            </a:extLst>
          </p:cNvPr>
          <p:cNvSpPr txBox="1"/>
          <p:nvPr/>
        </p:nvSpPr>
        <p:spPr>
          <a:xfrm>
            <a:off x="773804" y="3814658"/>
            <a:ext cx="1044837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ts val="1200"/>
              </a:spcAft>
            </a:pP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Möglichkeit 2: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Partneruniversitäten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der FSU</a:t>
            </a: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außereuropäisch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,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z.B.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Kanada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:</a:t>
            </a:r>
          </a:p>
          <a:p>
            <a:pPr marL="812800" lvl="1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Partnerschaft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der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Amerikanistik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mit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der University of Northern British Columbia (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Kontakt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und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Direktbewerbung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: Prof.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Dr.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Rosenthal/Florian Wagner)</a:t>
            </a: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400" kern="0" dirty="0" err="1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5887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879CBD04-60B0-8139-0D8A-245A1230F0CD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17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C1EC9D4-BD99-8E1F-3FCB-AC43CB2FCC47}"/>
              </a:ext>
            </a:extLst>
          </p:cNvPr>
          <p:cNvSpPr/>
          <p:nvPr/>
        </p:nvSpPr>
        <p:spPr>
          <a:xfrm>
            <a:off x="4712596" y="2547468"/>
            <a:ext cx="6982691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D7A7C94-AECE-8F81-2381-999E0FD356C8}"/>
              </a:ext>
            </a:extLst>
          </p:cNvPr>
          <p:cNvSpPr txBox="1"/>
          <p:nvPr/>
        </p:nvSpPr>
        <p:spPr>
          <a:xfrm>
            <a:off x="773804" y="3814658"/>
            <a:ext cx="1044837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ts val="1200"/>
              </a:spcAft>
            </a:pP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Möglichkeit 2: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Partneruniversitäten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der FSU</a:t>
            </a: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außereuropäisch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:</a:t>
            </a:r>
          </a:p>
          <a:p>
            <a:pPr marL="812800" lvl="1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beachten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: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sehr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langfristige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Planung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nötig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(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Bewerbungsfrist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ist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Ende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November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für den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folgenden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Herbst!)</a:t>
            </a: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400" kern="0" dirty="0" err="1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6681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879CBD04-60B0-8139-0D8A-245A1230F0CD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18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C1EC9D4-BD99-8E1F-3FCB-AC43CB2FCC47}"/>
              </a:ext>
            </a:extLst>
          </p:cNvPr>
          <p:cNvSpPr/>
          <p:nvPr/>
        </p:nvSpPr>
        <p:spPr>
          <a:xfrm>
            <a:off x="4712596" y="2547468"/>
            <a:ext cx="6982691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D7A7C94-AECE-8F81-2381-999E0FD356C8}"/>
              </a:ext>
            </a:extLst>
          </p:cNvPr>
          <p:cNvSpPr txBox="1"/>
          <p:nvPr/>
        </p:nvSpPr>
        <p:spPr>
          <a:xfrm>
            <a:off x="773804" y="3814658"/>
            <a:ext cx="1044837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ts val="1200"/>
              </a:spcAft>
            </a:pP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Möglichkeit 2: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Partneruniversitäten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der FSU</a:t>
            </a: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europäisch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: </a:t>
            </a:r>
            <a:r>
              <a:rPr lang="en-GB" sz="2400" b="1" kern="0" dirty="0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Erasmus-plus-</a:t>
            </a:r>
            <a:r>
              <a:rPr lang="en-GB" sz="2400" b="1" kern="0" dirty="0" err="1">
                <a:solidFill>
                  <a:schemeClr val="accent1">
                    <a:lumMod val="50000"/>
                  </a:schemeClr>
                </a:solidFill>
                <a:ea typeface="Roboto Condensed" pitchFamily="2" charset="0"/>
                <a:cs typeface="Times New Roman"/>
              </a:rPr>
              <a:t>Programm</a:t>
            </a:r>
            <a:endParaRPr lang="en-GB" sz="2400" b="1" kern="0" dirty="0">
              <a:solidFill>
                <a:schemeClr val="accent1">
                  <a:lumMod val="50000"/>
                </a:schemeClr>
              </a:solidFill>
              <a:ea typeface="Roboto Condensed" pitchFamily="2" charset="0"/>
              <a:cs typeface="Times New Roman"/>
            </a:endParaRPr>
          </a:p>
          <a:p>
            <a:pPr marL="812800" lvl="1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“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Dachbezeichnung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” für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verschiedene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internationale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Austausch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-programme der EU,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ursprünglich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bis 2020</a:t>
            </a:r>
          </a:p>
          <a:p>
            <a:pPr marL="812800" lvl="1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Weiterführung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von 2021–27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mit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dreifachem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Gesamtbudget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400" kern="0" dirty="0" err="1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1704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3 Details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offen für alle Studienrichtungen und -abschnitte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pro Studienabschnitt (BA–MA–PhD ) 12 Monate (Studium und/oder Praktikum)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d.h. insgesamt 24 Monate und Mehrfachaufenthalte möglich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Erasmus-plus-Programm</a:t>
            </a:r>
          </a:p>
        </p:txBody>
      </p:sp>
      <p:sp>
        <p:nvSpPr>
          <p:cNvPr id="5" name="Foliennummernplatzhalter 10">
            <a:extLst>
              <a:ext uri="{FF2B5EF4-FFF2-40B4-BE49-F238E27FC236}">
                <a16:creationId xmlns:a16="http://schemas.microsoft.com/office/drawing/2014/main" id="{F720235C-BD6C-E7BE-68BB-50C01C9D11F6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19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494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79EEC1A9-FC33-45F8-81C3-AC50457AF29E}"/>
              </a:ext>
            </a:extLst>
          </p:cNvPr>
          <p:cNvSpPr/>
          <p:nvPr/>
        </p:nvSpPr>
        <p:spPr>
          <a:xfrm rot="1173695">
            <a:off x="-2701404" y="-1570822"/>
            <a:ext cx="6320253" cy="8544394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0AE4B74-DD46-4982-B64A-3C237C7B9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197" y="1078992"/>
            <a:ext cx="2152323" cy="836474"/>
          </a:xfrm>
        </p:spPr>
        <p:txBody>
          <a:bodyPr/>
          <a:lstStyle/>
          <a:p>
            <a:r>
              <a:rPr lang="de-DE" dirty="0"/>
              <a:t>Übersicht</a:t>
            </a:r>
            <a:endParaRPr lang="en-US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0201A7A-F00F-7637-7F96-E9EC36C11B0C}"/>
              </a:ext>
            </a:extLst>
          </p:cNvPr>
          <p:cNvSpPr txBox="1"/>
          <p:nvPr/>
        </p:nvSpPr>
        <p:spPr>
          <a:xfrm>
            <a:off x="4904507" y="2967930"/>
            <a:ext cx="651757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1 Einführung</a:t>
            </a:r>
          </a:p>
          <a:p>
            <a:r>
              <a:rPr lang="de-DE" sz="2000" dirty="0"/>
              <a:t>2 Überblick</a:t>
            </a:r>
          </a:p>
          <a:p>
            <a:r>
              <a:rPr lang="de-DE" sz="2000" dirty="0"/>
              <a:t>3 Details</a:t>
            </a:r>
          </a:p>
          <a:p>
            <a:r>
              <a:rPr lang="de-DE" sz="2000" dirty="0"/>
              <a:t>4 Weiterführende Informationen</a:t>
            </a:r>
          </a:p>
          <a:p>
            <a:endParaRPr lang="de-DE" sz="2000" dirty="0"/>
          </a:p>
        </p:txBody>
      </p:sp>
      <p:sp>
        <p:nvSpPr>
          <p:cNvPr id="4" name="Foliennummernplatzhalter 10">
            <a:extLst>
              <a:ext uri="{FF2B5EF4-FFF2-40B4-BE49-F238E27FC236}">
                <a16:creationId xmlns:a16="http://schemas.microsoft.com/office/drawing/2014/main" id="{63B915A3-BF67-AE09-4BA7-73FF68767256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2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3 Details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557320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Partnerunis der Anglistik in: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Bangor, Bournemouth, Canterbury, Preston, Limerick, (Nottingham)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Antwerpen, Leuven, Zürich, Jaén, </a:t>
            </a:r>
            <a:r>
              <a:rPr lang="de-DE" sz="2400" dirty="0" err="1"/>
              <a:t>Veliko</a:t>
            </a:r>
            <a:r>
              <a:rPr lang="de-DE" sz="2400" dirty="0"/>
              <a:t> </a:t>
            </a:r>
            <a:r>
              <a:rPr lang="de-DE" sz="2400" dirty="0" err="1"/>
              <a:t>Turnovo</a:t>
            </a:r>
            <a:r>
              <a:rPr lang="de-DE" sz="2400" dirty="0"/>
              <a:t>, Izmir, Stettin, Krakau, Olomouc, 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Coimbra, Salamanca, Turku, Pavia, Iasi, Poitiers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Erasmus-plus-Programm</a:t>
            </a:r>
          </a:p>
        </p:txBody>
      </p:sp>
      <p:sp>
        <p:nvSpPr>
          <p:cNvPr id="5" name="Foliennummernplatzhalter 10">
            <a:extLst>
              <a:ext uri="{FF2B5EF4-FFF2-40B4-BE49-F238E27FC236}">
                <a16:creationId xmlns:a16="http://schemas.microsoft.com/office/drawing/2014/main" id="{F720235C-BD6C-E7BE-68BB-50C01C9D11F6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20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Grafik 5" descr="Ein Bild, das Karte enthält.&#10;&#10;Automatisch generierte Beschreibung">
            <a:extLst>
              <a:ext uri="{FF2B5EF4-FFF2-40B4-BE49-F238E27FC236}">
                <a16:creationId xmlns:a16="http://schemas.microsoft.com/office/drawing/2014/main" id="{68B0B83E-FA09-8D81-77D1-2368836CA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6681" y="2179855"/>
            <a:ext cx="4725650" cy="3446476"/>
          </a:xfrm>
          <a:prstGeom prst="rect">
            <a:avLst/>
          </a:prstGeom>
        </p:spPr>
      </p:pic>
      <p:sp>
        <p:nvSpPr>
          <p:cNvPr id="11" name="Rectangle 4">
            <a:extLst>
              <a:ext uri="{FF2B5EF4-FFF2-40B4-BE49-F238E27FC236}">
                <a16:creationId xmlns:a16="http://schemas.microsoft.com/office/drawing/2014/main" id="{83FAA781-428F-7286-0F38-73575F414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58" y="6429396"/>
            <a:ext cx="7239178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3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siehe</a:t>
            </a:r>
            <a:r>
              <a:rPr lang="en-US" sz="13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US" sz="13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dazu</a:t>
            </a:r>
            <a:r>
              <a:rPr lang="en-US" sz="13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US" sz="13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auch</a:t>
            </a:r>
            <a:r>
              <a:rPr lang="en-US" sz="13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separates PDF auf </a:t>
            </a:r>
            <a:r>
              <a:rPr lang="en-US" sz="13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unserer</a:t>
            </a:r>
            <a:r>
              <a:rPr lang="en-US" sz="13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Homepage (“</a:t>
            </a:r>
            <a:r>
              <a:rPr lang="en-US" sz="13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Infos</a:t>
            </a:r>
            <a:r>
              <a:rPr lang="en-US" sz="13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US" sz="13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Partnerunis</a:t>
            </a:r>
            <a:r>
              <a:rPr lang="en-US" sz="13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”)</a:t>
            </a:r>
          </a:p>
        </p:txBody>
      </p:sp>
    </p:spTree>
    <p:extLst>
      <p:ext uri="{BB962C8B-B14F-4D97-AF65-F5344CB8AC3E}">
        <p14:creationId xmlns:p14="http://schemas.microsoft.com/office/powerpoint/2010/main" val="10017858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3 Details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3" y="2085803"/>
            <a:ext cx="10216925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keine Studiengebühren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monatliche Beihilfe (540 bis 600 Euro “Erasmusstipendium”, außer GB (Alternativstipendium PROMOS möglich))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erleichterte Zulassungsbedingungen (z.B. Wegfall von kostenpflichtigen externen Sprachtests)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organisatorische Unterstützung durch </a:t>
            </a:r>
            <a:r>
              <a:rPr lang="de-DE" sz="2400" dirty="0" err="1"/>
              <a:t>Erasmus-Koordinator:innen</a:t>
            </a:r>
            <a:r>
              <a:rPr lang="de-DE" sz="2400" dirty="0"/>
              <a:t> an beiden Orten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Orientierungswochen und Sprachkurse an Gastuniversität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Erasmus-plus-Programm: Vorteile</a:t>
            </a:r>
          </a:p>
        </p:txBody>
      </p:sp>
      <p:sp>
        <p:nvSpPr>
          <p:cNvPr id="5" name="Foliennummernplatzhalter 10">
            <a:extLst>
              <a:ext uri="{FF2B5EF4-FFF2-40B4-BE49-F238E27FC236}">
                <a16:creationId xmlns:a16="http://schemas.microsoft.com/office/drawing/2014/main" id="{F720235C-BD6C-E7BE-68BB-50C01C9D11F6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21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6925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3 Details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3" y="2085803"/>
            <a:ext cx="1021692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mindestens </a:t>
            </a:r>
            <a:r>
              <a:rPr lang="de-DE" sz="2400" b="1" dirty="0"/>
              <a:t>30 ECTS-</a:t>
            </a:r>
            <a:r>
              <a:rPr lang="de-DE" sz="2400" b="1" dirty="0" err="1"/>
              <a:t>Credits</a:t>
            </a:r>
            <a:r>
              <a:rPr lang="de-DE" sz="2400" b="1" dirty="0"/>
              <a:t> </a:t>
            </a:r>
            <a:r>
              <a:rPr lang="de-DE" sz="2400" dirty="0"/>
              <a:t>(ca. 3–5 Kurse) pro Semester, auch wenn Sie hier keine Module mehr „brauchen“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meist auf das </a:t>
            </a:r>
            <a:r>
              <a:rPr lang="de-DE" sz="2400" b="1" dirty="0"/>
              <a:t>Kernfach</a:t>
            </a:r>
            <a:r>
              <a:rPr lang="de-DE" sz="2400" dirty="0"/>
              <a:t> beschränkt (je nach Uni): Stellen Sie sich darauf ein, dass Sie keine (oder nur sehr wenige) Kurse für Ihr Zweitfach studieren können, auch wenn dieses generell angeboten wird.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i.d.R. </a:t>
            </a:r>
            <a:r>
              <a:rPr lang="de-DE" sz="2400" b="1" dirty="0"/>
              <a:t>Anerkennung</a:t>
            </a:r>
            <a:r>
              <a:rPr lang="de-DE" sz="2400" dirty="0"/>
              <a:t> der Studienleistungen auf hiesiges Studium (ist aber nicht garantiert!)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Überprüfung der Anrechnungsmöglichkeiten und Notenumrechnung nach Rückkehr durch Koordinator (in Absprache mit den einzelnen Fachbereichen)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</a:pPr>
            <a:endParaRPr lang="de-DE" sz="2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Erasmus-plus-Programm: Studienleistungen </a:t>
            </a:r>
          </a:p>
        </p:txBody>
      </p:sp>
      <p:sp>
        <p:nvSpPr>
          <p:cNvPr id="5" name="Foliennummernplatzhalter 10">
            <a:extLst>
              <a:ext uri="{FF2B5EF4-FFF2-40B4-BE49-F238E27FC236}">
                <a16:creationId xmlns:a16="http://schemas.microsoft.com/office/drawing/2014/main" id="{F720235C-BD6C-E7BE-68BB-50C01C9D11F6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22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2281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3 Details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3" y="2085803"/>
            <a:ext cx="1021692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Ein oder zwei Semester?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generell ist ein längerer Aufenthalt empfehlenswert, aber abhängig von der Anzahl der zur Verfügung stehenden Plätze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einige Abkommen sind für ein ganzes Jahr ausgelegt oder bevorzugt (z.B. Canterbury, Limerick)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Bitte informieren Sie sich vor der Bewerbung selbst zu den Semesterterminen, d.h. wann genau die Semester beginnen und enden (oft gänzlich anders als in Jena)!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Erasmus-plus-Programm: Planung </a:t>
            </a:r>
          </a:p>
        </p:txBody>
      </p:sp>
      <p:sp>
        <p:nvSpPr>
          <p:cNvPr id="5" name="Foliennummernplatzhalter 10">
            <a:extLst>
              <a:ext uri="{FF2B5EF4-FFF2-40B4-BE49-F238E27FC236}">
                <a16:creationId xmlns:a16="http://schemas.microsoft.com/office/drawing/2014/main" id="{F720235C-BD6C-E7BE-68BB-50C01C9D11F6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23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426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10055561" cy="686435"/>
          </a:xfrm>
        </p:spPr>
        <p:txBody>
          <a:bodyPr>
            <a:normAutofit/>
          </a:bodyPr>
          <a:lstStyle/>
          <a:p>
            <a:r>
              <a:rPr lang="de-DE" dirty="0"/>
              <a:t>4 Weiterführende Informationen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3" y="2085803"/>
            <a:ext cx="102169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organisatorischen Infos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PDF: Bewerbungsbogen Anglistik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PDF: Infos zu Partnerunis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PDF: Erfahrungsbericht Erasmus-Programm (GB)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PDF: Erfahrungsbericht PAD (GB)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Ihre Fragen basierend auf allen vorab zur Verfügung gestellten Materialien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Institutswebsite (</a:t>
            </a:r>
            <a:r>
              <a:rPr lang="de-DE" sz="2400" b="1" dirty="0">
                <a:hlinkClick r:id="rId2"/>
              </a:rPr>
              <a:t>https://www.iaa.uni-jena.de/erasmus/auslandsstudium</a:t>
            </a:r>
            <a:r>
              <a:rPr lang="de-DE" sz="2400" b="1" dirty="0"/>
              <a:t>)</a:t>
            </a:r>
          </a:p>
          <a:p>
            <a:endParaRPr lang="de-DE" sz="2400" b="1" dirty="0"/>
          </a:p>
        </p:txBody>
      </p:sp>
      <p:sp>
        <p:nvSpPr>
          <p:cNvPr id="5" name="Foliennummernplatzhalter 10">
            <a:extLst>
              <a:ext uri="{FF2B5EF4-FFF2-40B4-BE49-F238E27FC236}">
                <a16:creationId xmlns:a16="http://schemas.microsoft.com/office/drawing/2014/main" id="{F720235C-BD6C-E7BE-68BB-50C01C9D11F6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24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5895228-513B-CBB1-C4AE-8887A97C8F31}"/>
              </a:ext>
            </a:extLst>
          </p:cNvPr>
          <p:cNvSpPr txBox="1"/>
          <p:nvPr/>
        </p:nvSpPr>
        <p:spPr>
          <a:xfrm>
            <a:off x="469004" y="475262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Informationsveranstaltung (Anfang WS via Zoom)</a:t>
            </a:r>
          </a:p>
        </p:txBody>
      </p:sp>
    </p:spTree>
    <p:extLst>
      <p:ext uri="{BB962C8B-B14F-4D97-AF65-F5344CB8AC3E}">
        <p14:creationId xmlns:p14="http://schemas.microsoft.com/office/powerpoint/2010/main" val="8022070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10055561" cy="686435"/>
          </a:xfrm>
        </p:spPr>
        <p:txBody>
          <a:bodyPr>
            <a:normAutofit/>
          </a:bodyPr>
          <a:lstStyle/>
          <a:p>
            <a:r>
              <a:rPr lang="de-DE" dirty="0"/>
              <a:t>4 Weiterführende Informationen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3" y="2085803"/>
            <a:ext cx="1021692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hlinkClick r:id="rId2"/>
              </a:rPr>
              <a:t>https://www.uni-jena.de/Auslandsstudium</a:t>
            </a: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dort auch Daten aktueller Infoveranstaltungen des Internationalen Büros zur Planung von Auslandsaufenthalten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</a:pP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immer über </a:t>
            </a:r>
            <a:r>
              <a:rPr lang="de-DE" sz="2400" u="sng" dirty="0" err="1">
                <a:solidFill>
                  <a:srgbClr val="0462C2"/>
                </a:solidFill>
              </a:rPr>
              <a:t>international.iaa@uni-jena.de</a:t>
            </a:r>
            <a:r>
              <a:rPr lang="de-DE" sz="2400" dirty="0"/>
              <a:t>, keine personenbezogenen Adressen!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</a:pPr>
            <a:endParaRPr lang="de-DE" sz="2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Wichtigste FSU-Seite zum Auslandsstudium allgemein:</a:t>
            </a:r>
          </a:p>
          <a:p>
            <a:endParaRPr lang="de-DE" sz="2400" b="1" dirty="0"/>
          </a:p>
        </p:txBody>
      </p:sp>
      <p:sp>
        <p:nvSpPr>
          <p:cNvPr id="5" name="Foliennummernplatzhalter 10">
            <a:extLst>
              <a:ext uri="{FF2B5EF4-FFF2-40B4-BE49-F238E27FC236}">
                <a16:creationId xmlns:a16="http://schemas.microsoft.com/office/drawing/2014/main" id="{F720235C-BD6C-E7BE-68BB-50C01C9D11F6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25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5895228-513B-CBB1-C4AE-8887A97C8F31}"/>
              </a:ext>
            </a:extLst>
          </p:cNvPr>
          <p:cNvSpPr txBox="1"/>
          <p:nvPr/>
        </p:nvSpPr>
        <p:spPr>
          <a:xfrm>
            <a:off x="469004" y="3590097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Kontakt Anglistik:</a:t>
            </a:r>
          </a:p>
        </p:txBody>
      </p:sp>
    </p:spTree>
    <p:extLst>
      <p:ext uri="{BB962C8B-B14F-4D97-AF65-F5344CB8AC3E}">
        <p14:creationId xmlns:p14="http://schemas.microsoft.com/office/powerpoint/2010/main" val="424909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1 Einführung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sprachliche Kompetenz, besonders wichtig im Lehramt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fachliche Kompetenz: andere fachliche Ansätze, Methoden und Schwerpunkte kennenlernen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persönlichen Horizont erweitern, Reflektion der eigenen kulturellen Identität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lebenslange internationale Freundschaften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fast schon ein “Muss” auf dem CV in einer globalisierten Arbeitswelt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Foliennummernplatzhalter 10">
            <a:extLst>
              <a:ext uri="{FF2B5EF4-FFF2-40B4-BE49-F238E27FC236}">
                <a16:creationId xmlns:a16="http://schemas.microsoft.com/office/drawing/2014/main" id="{F720235C-BD6C-E7BE-68BB-50C01C9D11F6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3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003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1 Einführung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... trotzdem ist die Zahl der Bewerber für das Auslandsstudium seit einiger Zeit rückläufig!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b="1" dirty="0"/>
              <a:t>finanzielle Gründe:</a:t>
            </a:r>
            <a:r>
              <a:rPr lang="de-DE" sz="2400" dirty="0"/>
              <a:t> nach Finanzierungs- und Arbeitsmöglichkeiten und allen Förderprogrammen umschauen (nicht nur das klassische Auslandsstudium in Betracht ziehen)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b="1" dirty="0"/>
              <a:t>studienbedingte Gründe</a:t>
            </a:r>
            <a:r>
              <a:rPr lang="de-DE" sz="2400" dirty="0"/>
              <a:t>: “Musterstudienplan”, “bekomme dann Seminar XY nicht mehr”, “Praxissemester”, etc.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b="1" dirty="0"/>
              <a:t>biografische Gründe</a:t>
            </a:r>
            <a:r>
              <a:rPr lang="de-DE" sz="2400" dirty="0"/>
              <a:t>: “Ich war schon weg.”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b="1" dirty="0"/>
              <a:t>persönliche Gründe</a:t>
            </a:r>
            <a:r>
              <a:rPr lang="de-DE" sz="2400" dirty="0"/>
              <a:t>: “Ich will nicht weg.”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Foliennummernplatzhalter 10">
            <a:extLst>
              <a:ext uri="{FF2B5EF4-FFF2-40B4-BE49-F238E27FC236}">
                <a16:creationId xmlns:a16="http://schemas.microsoft.com/office/drawing/2014/main" id="{C49F26B8-A13A-1C9A-E5BB-24E8797E3B51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4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45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1 Einführung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Unsere Reaktionen: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Wer eine Sprache studiert und nicht ins Ausland möchte, sollte die Studienwahl überdenken.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Sie sind jung und haben Zeit. </a:t>
            </a:r>
            <a:r>
              <a:rPr lang="en-GB" sz="2400" kern="0" dirty="0">
                <a:solidFill>
                  <a:srgbClr val="000000"/>
                </a:solidFill>
                <a:latin typeface="Roboto Condensed" pitchFamily="2" charset="0"/>
                <a:ea typeface="Roboto Condensed" pitchFamily="2" charset="0"/>
                <a:cs typeface="Times New Roman"/>
                <a:sym typeface="Wingdings" panose="05000000000000000000" pitchFamily="2" charset="2"/>
              </a:rPr>
              <a:t></a:t>
            </a:r>
            <a:r>
              <a:rPr lang="de-DE" sz="2400" dirty="0"/>
              <a:t> Holen Sie das Maximum aus Ihrem Studium heraus – so vielfältige Optionen kommen so einfach nicht wieder (und 40 Jahre Schule sind lang...).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Auch wenn Sie schon “weg” waren: Kein Auslandsaufenthalt ist wie der andere, und es lohnt sich durchaus, in verschiedenen Lebensphasen ins Ausland zu gehen.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Foliennummernplatzhalter 10">
            <a:extLst>
              <a:ext uri="{FF2B5EF4-FFF2-40B4-BE49-F238E27FC236}">
                <a16:creationId xmlns:a16="http://schemas.microsoft.com/office/drawing/2014/main" id="{90DA772A-BB2D-B060-7CD3-AC73ADCCF237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5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22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1 Einführung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Unsere Reaktionen: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Für die Zeit Ihres Auslandsaufenthaltes können Sie sich an der FSU offiziell </a:t>
            </a:r>
            <a:r>
              <a:rPr lang="de-DE" sz="2400" b="1" dirty="0"/>
              <a:t>beurlauben</a:t>
            </a:r>
            <a:r>
              <a:rPr lang="de-DE" sz="2400" dirty="0"/>
              <a:t> lassen. Die Auslandssemester “zählen also nicht mit” in Ihrer Fachsemesterzahl, aber trotzdem können Sie Studienleistungen aus dem Ausland anrechnen lassen. Eine absolute Luxussituation!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Foliennummernplatzhalter 10">
            <a:extLst>
              <a:ext uri="{FF2B5EF4-FFF2-40B4-BE49-F238E27FC236}">
                <a16:creationId xmlns:a16="http://schemas.microsoft.com/office/drawing/2014/main" id="{3C153B6A-3FF1-11A5-743E-F04DE250CE39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6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597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88432DC4-AADA-EDB7-EB27-3BE9395A9A67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7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95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A276D2E-4FC3-E3A4-9C5B-C94A18C7560D}"/>
              </a:ext>
            </a:extLst>
          </p:cNvPr>
          <p:cNvSpPr txBox="1"/>
          <p:nvPr/>
        </p:nvSpPr>
        <p:spPr>
          <a:xfrm>
            <a:off x="773804" y="3814658"/>
            <a:ext cx="1044837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Sprachschulen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,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z.B.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in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vielen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Städten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Englands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, die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Unterricht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mit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vielfältigen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Freizeitaktivitäten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verbinden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und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bei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denen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man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mehrere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Wochen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bei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einer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Gastfamilie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untergebracht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ist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und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dadurch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authentisch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lernt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Nachteil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: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privat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zu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finanzieren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(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oder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Rahmen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von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Studienförde-rungswerken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E5DDE1A-BFA1-487B-352F-381296FA4867}"/>
              </a:ext>
            </a:extLst>
          </p:cNvPr>
          <p:cNvSpPr/>
          <p:nvPr/>
        </p:nvSpPr>
        <p:spPr>
          <a:xfrm>
            <a:off x="554182" y="2529722"/>
            <a:ext cx="6982691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oliennummernplatzhalter 10">
            <a:extLst>
              <a:ext uri="{FF2B5EF4-FFF2-40B4-BE49-F238E27FC236}">
                <a16:creationId xmlns:a16="http://schemas.microsoft.com/office/drawing/2014/main" id="{F39578AA-D7B3-F798-3DA5-0FB24D6CCF14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8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843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Überblick </a:t>
            </a:r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84F9EE1-F4D2-A1F9-72A9-326FD53A69AD}"/>
              </a:ext>
            </a:extLst>
          </p:cNvPr>
          <p:cNvSpPr/>
          <p:nvPr/>
        </p:nvSpPr>
        <p:spPr>
          <a:xfrm>
            <a:off x="4849091" y="1231668"/>
            <a:ext cx="7342909" cy="5626331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773804" y="2085803"/>
            <a:ext cx="1000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</a:pPr>
            <a:r>
              <a:rPr lang="de-DE" sz="2400" dirty="0"/>
              <a:t>Optionen: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55DB89-7E74-21A5-7A96-7A61330B82AD}"/>
              </a:ext>
            </a:extLst>
          </p:cNvPr>
          <p:cNvSpPr txBox="1"/>
          <p:nvPr/>
        </p:nvSpPr>
        <p:spPr>
          <a:xfrm>
            <a:off x="469004" y="1508185"/>
            <a:ext cx="1127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Studienbegleitende Auslandsaufenthalte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3E8BF-7F99-D262-1C6F-3F7488BDC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61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Auslands-studium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4EE5A5C-A5F0-1B0E-5B9D-EBEAB0622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59" y="2661653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Praxiserfahrung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9C3EA89-5B91-01D1-C271-F7EA5236E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257" y="2661652"/>
            <a:ext cx="2563594" cy="830997"/>
          </a:xfrm>
          <a:prstGeom prst="rect">
            <a:avLst/>
          </a:prstGeom>
          <a:gradFill flip="none" rotWithShape="1">
            <a:gsLst>
              <a:gs pos="28000">
                <a:srgbClr val="FDC55A"/>
              </a:gs>
              <a:gs pos="28000">
                <a:srgbClr val="EEB060">
                  <a:shade val="67500"/>
                  <a:satMod val="115000"/>
                </a:srgbClr>
              </a:gs>
              <a:gs pos="100000">
                <a:srgbClr val="EEB06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Gezieltes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Sprachtraining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73ABFE2-2EC4-5BD9-A256-1BFAA02873BF}"/>
              </a:ext>
            </a:extLst>
          </p:cNvPr>
          <p:cNvSpPr/>
          <p:nvPr/>
        </p:nvSpPr>
        <p:spPr>
          <a:xfrm>
            <a:off x="0" y="2521586"/>
            <a:ext cx="4336473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367E3EB-55FE-CEA1-2847-7B784B1A5182}"/>
              </a:ext>
            </a:extLst>
          </p:cNvPr>
          <p:cNvSpPr/>
          <p:nvPr/>
        </p:nvSpPr>
        <p:spPr>
          <a:xfrm>
            <a:off x="7659513" y="2553557"/>
            <a:ext cx="4572819" cy="113455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017399B-9C94-EE6F-2E51-4A10BB69848C}"/>
              </a:ext>
            </a:extLst>
          </p:cNvPr>
          <p:cNvSpPr txBox="1"/>
          <p:nvPr/>
        </p:nvSpPr>
        <p:spPr>
          <a:xfrm>
            <a:off x="773804" y="3814658"/>
            <a:ext cx="1044837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ts val="1200"/>
              </a:spcAft>
            </a:pP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BA: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Praktikum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im</a:t>
            </a:r>
            <a:r>
              <a:rPr lang="en-GB" sz="2400" b="1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b="1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Ausland</a:t>
            </a:r>
            <a:endParaRPr lang="en-GB" sz="2400" b="1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Finanzielle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Förderung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auch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über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das Erasmus-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Programm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möglich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!</a:t>
            </a: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Koordination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aber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nicht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über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Universität,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sondern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durch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das 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  <a:hlinkClick r:id="rId2"/>
              </a:rPr>
              <a:t>EU-Praktikum THÜRINGEN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  <a:p>
            <a:pPr marL="355600" indent="-355600" algn="just" fontAlgn="base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Ansprechpartnerin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bei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uns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: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Dr.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P.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Manjavacas</a:t>
            </a:r>
            <a:r>
              <a:rPr lang="en-GB" sz="2400" kern="0" dirty="0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ea typeface="Roboto Condensed" pitchFamily="2" charset="0"/>
                <a:cs typeface="Times New Roman"/>
              </a:rPr>
              <a:t>Sneesby</a:t>
            </a:r>
            <a:endParaRPr lang="en-GB" sz="2400" kern="0" dirty="0">
              <a:solidFill>
                <a:srgbClr val="000000"/>
              </a:solidFill>
              <a:ea typeface="Roboto Condensed" pitchFamily="2" charset="0"/>
              <a:cs typeface="Times New Roman"/>
            </a:endParaRPr>
          </a:p>
        </p:txBody>
      </p:sp>
      <p:sp>
        <p:nvSpPr>
          <p:cNvPr id="15" name="Foliennummernplatzhalter 10">
            <a:extLst>
              <a:ext uri="{FF2B5EF4-FFF2-40B4-BE49-F238E27FC236}">
                <a16:creationId xmlns:a16="http://schemas.microsoft.com/office/drawing/2014/main" id="{4F7C95FB-E18F-C68B-2AE1-8C555EE31A1C}"/>
              </a:ext>
            </a:extLst>
          </p:cNvPr>
          <p:cNvSpPr txBox="1">
            <a:spLocks/>
          </p:cNvSpPr>
          <p:nvPr/>
        </p:nvSpPr>
        <p:spPr>
          <a:xfrm>
            <a:off x="11422084" y="6382144"/>
            <a:ext cx="653143" cy="365125"/>
          </a:xfrm>
          <a:prstGeom prst="rect">
            <a:avLst/>
          </a:prstGeom>
        </p:spPr>
        <p:txBody>
          <a:bodyPr/>
          <a:lstStyle>
            <a:defPPr rtl="0"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de-DE" sz="1400" b="1" smtClean="0">
                <a:solidFill>
                  <a:schemeClr val="accent1">
                    <a:lumMod val="50000"/>
                  </a:schemeClr>
                </a:solidFill>
              </a:rPr>
              <a:pPr/>
              <a:t>9</a:t>
            </a:fld>
            <a:endParaRPr lang="de-DE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20826"/>
      </p:ext>
    </p:extLst>
  </p:cSld>
  <p:clrMapOvr>
    <a:masterClrMapping/>
  </p:clrMapOvr>
</p:sld>
</file>

<file path=ppt/theme/theme1.xml><?xml version="1.0" encoding="utf-8"?>
<a:theme xmlns:a="http://schemas.openxmlformats.org/drawingml/2006/main" name="Monoline">
  <a:themeElements>
    <a:clrScheme name="Custom 1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BF4EF"/>
      </a:accent1>
      <a:accent2>
        <a:srgbClr val="F7F6F3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329036_TF56180624_Win32" id="{AADAF5FC-F054-4702-9975-8306FA50864C}" vid="{E63F7C20-6624-42A5-8F8C-D0F0877C157C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BC90D6-94CF-42F7-AAC4-9CF6824C54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97B18F-50BC-4F30-8373-93489E845F83}">
  <ds:schemaRefs>
    <ds:schemaRef ds:uri="http://purl.org/dc/terms/"/>
    <ds:schemaRef ds:uri="http://www.w3.org/XML/1998/namespace"/>
    <ds:schemaRef ds:uri="http://purl.org/dc/dcmitype/"/>
    <ds:schemaRef ds:uri="16c05727-aa75-4e4a-9b5f-8a80a1165891"/>
    <ds:schemaRef ds:uri="230e9df3-be65-4c73-a93b-d1236ebd677e"/>
    <ds:schemaRef ds:uri="http://schemas.microsoft.com/office/2006/documentManagement/types"/>
    <ds:schemaRef ds:uri="71af3243-3dd4-4a8d-8c0d-dd76da1f02a5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4CF2EF3-001F-4BE9-81B3-86ECBBF942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Minimalistische helle Verkaufspräsentation</Template>
  <TotalTime>0</TotalTime>
  <Words>1329</Words>
  <Application>Microsoft Macintosh PowerPoint</Application>
  <PresentationFormat>Breitbild</PresentationFormat>
  <Paragraphs>227</Paragraphs>
  <Slides>25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Arial</vt:lpstr>
      <vt:lpstr>Calibri</vt:lpstr>
      <vt:lpstr>Cambria Math</vt:lpstr>
      <vt:lpstr>Roboto Condensed</vt:lpstr>
      <vt:lpstr>Tenorite</vt:lpstr>
      <vt:lpstr>Times New Roman</vt:lpstr>
      <vt:lpstr>Monoline</vt:lpstr>
      <vt:lpstr>Allgemeine Informationen zum Auslandsstudium</vt:lpstr>
      <vt:lpstr>Übersicht</vt:lpstr>
      <vt:lpstr>1 Einführung </vt:lpstr>
      <vt:lpstr>1 Einführung </vt:lpstr>
      <vt:lpstr>1 Einführung </vt:lpstr>
      <vt:lpstr>1 Einführung </vt:lpstr>
      <vt:lpstr>2 Überblick </vt:lpstr>
      <vt:lpstr>2 Überblick </vt:lpstr>
      <vt:lpstr>2 Überblick </vt:lpstr>
      <vt:lpstr>2 Überblick </vt:lpstr>
      <vt:lpstr>2 Überblick </vt:lpstr>
      <vt:lpstr>2 Überblick </vt:lpstr>
      <vt:lpstr>2 Überblick </vt:lpstr>
      <vt:lpstr>2 Überblick </vt:lpstr>
      <vt:lpstr>2 Überblick </vt:lpstr>
      <vt:lpstr>2 Überblick </vt:lpstr>
      <vt:lpstr>2 Überblick </vt:lpstr>
      <vt:lpstr>2 Überblick </vt:lpstr>
      <vt:lpstr>3 Details</vt:lpstr>
      <vt:lpstr>3 Details</vt:lpstr>
      <vt:lpstr>3 Details</vt:lpstr>
      <vt:lpstr>3 Details</vt:lpstr>
      <vt:lpstr>3 Details</vt:lpstr>
      <vt:lpstr>4 Weiterführende Informationen</vt:lpstr>
      <vt:lpstr>4 Weiterführende Informationen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Partneruniversitäten 2020/2021</dc:title>
  <dc:creator>jodie.wittig</dc:creator>
  <cp:lastModifiedBy>Lucie Ulrike Lange</cp:lastModifiedBy>
  <cp:revision>37</cp:revision>
  <dcterms:created xsi:type="dcterms:W3CDTF">2021-08-27T12:32:05Z</dcterms:created>
  <dcterms:modified xsi:type="dcterms:W3CDTF">2024-11-02T15:56:39Z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